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42"/>
  </p:notesMasterIdLst>
  <p:sldIdLst>
    <p:sldId id="256" r:id="rId2"/>
    <p:sldId id="296" r:id="rId3"/>
    <p:sldId id="257" r:id="rId4"/>
    <p:sldId id="259" r:id="rId5"/>
    <p:sldId id="300" r:id="rId6"/>
    <p:sldId id="261" r:id="rId7"/>
    <p:sldId id="297" r:id="rId8"/>
    <p:sldId id="262" r:id="rId9"/>
    <p:sldId id="272" r:id="rId10"/>
    <p:sldId id="273" r:id="rId11"/>
    <p:sldId id="274" r:id="rId12"/>
    <p:sldId id="263" r:id="rId13"/>
    <p:sldId id="275" r:id="rId14"/>
    <p:sldId id="276" r:id="rId15"/>
    <p:sldId id="267" r:id="rId16"/>
    <p:sldId id="268" r:id="rId17"/>
    <p:sldId id="277" r:id="rId18"/>
    <p:sldId id="269" r:id="rId19"/>
    <p:sldId id="278" r:id="rId20"/>
    <p:sldId id="279" r:id="rId21"/>
    <p:sldId id="280" r:id="rId22"/>
    <p:sldId id="260" r:id="rId23"/>
    <p:sldId id="299" r:id="rId24"/>
    <p:sldId id="295" r:id="rId25"/>
    <p:sldId id="298" r:id="rId26"/>
    <p:sldId id="264" r:id="rId27"/>
    <p:sldId id="287" r:id="rId28"/>
    <p:sldId id="281" r:id="rId29"/>
    <p:sldId id="282" r:id="rId30"/>
    <p:sldId id="285" r:id="rId31"/>
    <p:sldId id="283" r:id="rId32"/>
    <p:sldId id="288" r:id="rId33"/>
    <p:sldId id="284" r:id="rId34"/>
    <p:sldId id="286" r:id="rId35"/>
    <p:sldId id="289" r:id="rId36"/>
    <p:sldId id="290" r:id="rId37"/>
    <p:sldId id="291" r:id="rId38"/>
    <p:sldId id="292" r:id="rId39"/>
    <p:sldId id="294" r:id="rId40"/>
    <p:sldId id="293" r:id="rId41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43"/>
      <p:bold r:id="rId44"/>
      <p:italic r:id="rId45"/>
      <p:boldItalic r:id="rId46"/>
    </p:embeddedFont>
    <p:embeddedFont>
      <p:font typeface="IBM Plex Sans Light" panose="020B0403050203000203" pitchFamily="34" charset="0"/>
      <p:regular r:id="rId47"/>
      <p:bold r:id="rId48"/>
      <p:italic r:id="rId49"/>
      <p:boldItalic r:id="rId50"/>
    </p:embeddedFont>
    <p:embeddedFont>
      <p:font typeface="Merriweather" panose="00000500000000000000" pitchFamily="2" charset="0"/>
      <p:regular r:id="rId51"/>
      <p:bold r:id="rId52"/>
      <p:italic r:id="rId53"/>
      <p:boldItalic r:id="rId54"/>
    </p:embeddedFont>
    <p:embeddedFont>
      <p:font typeface="Pristina" panose="03060402040406080204" pitchFamily="66" charset="0"/>
      <p:regular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3DE01E-45EE-4B1A-B4AA-23BBC71A313A}">
  <a:tblStyle styleId="{083DE01E-45EE-4B1A-B4AA-23BBC71A313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044576A-F971-4820-8222-A4C219A6C28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8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50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7T15:33:18.273"/>
    </inkml:context>
    <inkml:brush xml:id="br0">
      <inkml:brushProperty name="width" value="0.1" units="cm"/>
      <inkml:brushProperty name="height" value="0.6" units="cm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7T15:33:53.063"/>
    </inkml:context>
    <inkml:brush xml:id="br0">
      <inkml:brushProperty name="width" value="0.1" units="cm"/>
      <inkml:brushProperty name="height" value="0.6" units="cm"/>
      <inkml:brushProperty name="ignorePressure" value="1"/>
      <inkml:brushProperty name="inkEffects" value="pencil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2041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5336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4972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50476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80618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28336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20227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29179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8818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120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3573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1500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12993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3100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844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32532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6802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25117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68558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0724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5930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52156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43086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5481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12382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02339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13051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35310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43688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2392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8439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862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5073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0259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4084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2993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-12200"/>
            <a:ext cx="6041075" cy="5166925"/>
          </a:xfrm>
          <a:custGeom>
            <a:avLst/>
            <a:gdLst/>
            <a:ahLst/>
            <a:cxnLst/>
            <a:rect l="l" t="t" r="r" b="b"/>
            <a:pathLst>
              <a:path w="241643" h="206677" extrusionOk="0">
                <a:moveTo>
                  <a:pt x="126321" y="206677"/>
                </a:moveTo>
                <a:lnTo>
                  <a:pt x="241643" y="0"/>
                </a:lnTo>
                <a:lnTo>
                  <a:pt x="0" y="0"/>
                </a:lnTo>
                <a:lnTo>
                  <a:pt x="0" y="20667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/>
          <p:nvPr/>
        </p:nvSpPr>
        <p:spPr>
          <a:xfrm>
            <a:off x="2518391" y="1589650"/>
            <a:ext cx="3331800" cy="3553800"/>
          </a:xfrm>
          <a:prstGeom prst="parallelogram">
            <a:avLst>
              <a:gd name="adj" fmla="val 59001"/>
            </a:avLst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2701476" y="0"/>
            <a:ext cx="3331800" cy="3553800"/>
          </a:xfrm>
          <a:prstGeom prst="parallelogram">
            <a:avLst>
              <a:gd name="adj" fmla="val 59001"/>
            </a:avLst>
          </a:prstGeom>
          <a:gradFill>
            <a:gsLst>
              <a:gs pos="0">
                <a:schemeClr val="accent1"/>
              </a:gs>
              <a:gs pos="100000">
                <a:srgbClr val="02C1D3">
                  <a:alpha val="3372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4466100" cy="285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3"/>
          <p:cNvGrpSpPr/>
          <p:nvPr/>
        </p:nvGrpSpPr>
        <p:grpSpPr>
          <a:xfrm>
            <a:off x="-847116" y="534075"/>
            <a:ext cx="10543642" cy="3440047"/>
            <a:chOff x="-847116" y="591225"/>
            <a:chExt cx="10543642" cy="3440047"/>
          </a:xfrm>
        </p:grpSpPr>
        <p:sp>
          <p:nvSpPr>
            <p:cNvPr id="16" name="Google Shape;16;p3"/>
            <p:cNvSpPr/>
            <p:nvPr/>
          </p:nvSpPr>
          <p:spPr>
            <a:xfrm>
              <a:off x="278002" y="1752528"/>
              <a:ext cx="7944569" cy="1803781"/>
            </a:xfrm>
            <a:prstGeom prst="parallelogram">
              <a:avLst>
                <a:gd name="adj" fmla="val 5499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-847116" y="2227372"/>
              <a:ext cx="1691400" cy="1803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7113129" y="1325881"/>
              <a:ext cx="1691507" cy="1803781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-175747" y="1165593"/>
              <a:ext cx="2241448" cy="2390699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384968" y="591225"/>
              <a:ext cx="943237" cy="1006433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7442811" y="2959969"/>
              <a:ext cx="559354" cy="59633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8354027" y="961274"/>
              <a:ext cx="1342500" cy="14316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3;p3"/>
          <p:cNvSpPr txBox="1">
            <a:spLocks noGrp="1"/>
          </p:cNvSpPr>
          <p:nvPr>
            <p:ph type="ctrTitle"/>
          </p:nvPr>
        </p:nvSpPr>
        <p:spPr>
          <a:xfrm>
            <a:off x="1790700" y="2099613"/>
            <a:ext cx="5562600" cy="582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1790700" y="2778688"/>
            <a:ext cx="5562600" cy="26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7"/>
          <p:cNvGrpSpPr/>
          <p:nvPr/>
        </p:nvGrpSpPr>
        <p:grpSpPr>
          <a:xfrm>
            <a:off x="-313691" y="-18375"/>
            <a:ext cx="7510983" cy="1637005"/>
            <a:chOff x="-313691" y="-18375"/>
            <a:chExt cx="7510983" cy="1637005"/>
          </a:xfrm>
        </p:grpSpPr>
        <p:sp>
          <p:nvSpPr>
            <p:cNvPr id="68" name="Google Shape;68;p7"/>
            <p:cNvSpPr/>
            <p:nvPr/>
          </p:nvSpPr>
          <p:spPr>
            <a:xfrm>
              <a:off x="256376" y="499825"/>
              <a:ext cx="6692400" cy="804900"/>
            </a:xfrm>
            <a:prstGeom prst="parallelogram">
              <a:avLst>
                <a:gd name="adj" fmla="val 5499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7"/>
            <p:cNvSpPr/>
            <p:nvPr/>
          </p:nvSpPr>
          <p:spPr>
            <a:xfrm>
              <a:off x="-313691" y="813730"/>
              <a:ext cx="754800" cy="804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>
              <a:off x="6442492" y="309450"/>
              <a:ext cx="754800" cy="804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7"/>
            <p:cNvSpPr/>
            <p:nvPr/>
          </p:nvSpPr>
          <p:spPr>
            <a:xfrm>
              <a:off x="53899" y="237925"/>
              <a:ext cx="1000200" cy="10668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304107" y="-18375"/>
              <a:ext cx="420900" cy="449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6589606" y="1038628"/>
              <a:ext cx="249600" cy="266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7"/>
          <p:cNvGrpSpPr/>
          <p:nvPr/>
        </p:nvGrpSpPr>
        <p:grpSpPr>
          <a:xfrm>
            <a:off x="7485392" y="1755351"/>
            <a:ext cx="2830800" cy="3388272"/>
            <a:chOff x="7485392" y="1755351"/>
            <a:chExt cx="2830800" cy="3388272"/>
          </a:xfrm>
        </p:grpSpPr>
        <p:sp>
          <p:nvSpPr>
            <p:cNvPr id="75" name="Google Shape;75;p7"/>
            <p:cNvSpPr/>
            <p:nvPr/>
          </p:nvSpPr>
          <p:spPr>
            <a:xfrm>
              <a:off x="8005394" y="2926923"/>
              <a:ext cx="2078100" cy="22167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7485392" y="1755351"/>
              <a:ext cx="2830800" cy="30192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7"/>
          <p:cNvSpPr txBox="1">
            <a:spLocks noGrp="1"/>
          </p:cNvSpPr>
          <p:nvPr>
            <p:ph type="title"/>
          </p:nvPr>
        </p:nvSpPr>
        <p:spPr>
          <a:xfrm>
            <a:off x="914575" y="495875"/>
            <a:ext cx="6026700" cy="81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body" idx="1"/>
          </p:nvPr>
        </p:nvSpPr>
        <p:spPr>
          <a:xfrm>
            <a:off x="914575" y="1584425"/>
            <a:ext cx="3264000" cy="29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▰"/>
              <a:defRPr sz="2200"/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╺"/>
              <a:defRPr sz="2200"/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SzPts val="2200"/>
              <a:buChar char="╺"/>
              <a:defRPr sz="2200"/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SzPts val="2200"/>
              <a:buChar char="╺"/>
              <a:defRPr sz="2200"/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body" idx="2"/>
          </p:nvPr>
        </p:nvSpPr>
        <p:spPr>
          <a:xfrm>
            <a:off x="4650178" y="1584425"/>
            <a:ext cx="3264000" cy="29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▰"/>
              <a:defRPr sz="2200"/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╺"/>
              <a:defRPr sz="2200"/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SzPts val="2200"/>
              <a:buChar char="╺"/>
              <a:defRPr sz="2200"/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SzPts val="2200"/>
              <a:buChar char="╺"/>
              <a:defRPr sz="2200"/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sldNum" idx="12"/>
          </p:nvPr>
        </p:nvSpPr>
        <p:spPr>
          <a:xfrm>
            <a:off x="8557525" y="0"/>
            <a:ext cx="4341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Dark">
  <p:cSld name="TITLE_ONLY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10"/>
          <p:cNvGrpSpPr/>
          <p:nvPr/>
        </p:nvGrpSpPr>
        <p:grpSpPr>
          <a:xfrm>
            <a:off x="-313691" y="-18375"/>
            <a:ext cx="7510983" cy="1637005"/>
            <a:chOff x="-313691" y="-18375"/>
            <a:chExt cx="7510983" cy="1637005"/>
          </a:xfrm>
        </p:grpSpPr>
        <p:sp>
          <p:nvSpPr>
            <p:cNvPr id="112" name="Google Shape;112;p10"/>
            <p:cNvSpPr/>
            <p:nvPr/>
          </p:nvSpPr>
          <p:spPr>
            <a:xfrm>
              <a:off x="256376" y="499825"/>
              <a:ext cx="6692400" cy="804900"/>
            </a:xfrm>
            <a:prstGeom prst="parallelogram">
              <a:avLst>
                <a:gd name="adj" fmla="val 5499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0"/>
            <p:cNvSpPr/>
            <p:nvPr/>
          </p:nvSpPr>
          <p:spPr>
            <a:xfrm>
              <a:off x="-313691" y="813730"/>
              <a:ext cx="754800" cy="804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0"/>
            <p:cNvSpPr/>
            <p:nvPr/>
          </p:nvSpPr>
          <p:spPr>
            <a:xfrm>
              <a:off x="6442492" y="309450"/>
              <a:ext cx="754800" cy="804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0"/>
            <p:cNvSpPr/>
            <p:nvPr/>
          </p:nvSpPr>
          <p:spPr>
            <a:xfrm>
              <a:off x="53899" y="237925"/>
              <a:ext cx="1000200" cy="10668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0"/>
            <p:cNvSpPr/>
            <p:nvPr/>
          </p:nvSpPr>
          <p:spPr>
            <a:xfrm>
              <a:off x="304107" y="-18375"/>
              <a:ext cx="420900" cy="449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0"/>
            <p:cNvSpPr/>
            <p:nvPr/>
          </p:nvSpPr>
          <p:spPr>
            <a:xfrm>
              <a:off x="6589606" y="1038628"/>
              <a:ext cx="249600" cy="266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18;p10"/>
          <p:cNvGrpSpPr/>
          <p:nvPr/>
        </p:nvGrpSpPr>
        <p:grpSpPr>
          <a:xfrm>
            <a:off x="7485392" y="1755351"/>
            <a:ext cx="2830800" cy="3388272"/>
            <a:chOff x="7485392" y="1755351"/>
            <a:chExt cx="2830800" cy="3388272"/>
          </a:xfrm>
        </p:grpSpPr>
        <p:sp>
          <p:nvSpPr>
            <p:cNvPr id="119" name="Google Shape;119;p10"/>
            <p:cNvSpPr/>
            <p:nvPr/>
          </p:nvSpPr>
          <p:spPr>
            <a:xfrm>
              <a:off x="8005394" y="2926923"/>
              <a:ext cx="2078100" cy="22167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0"/>
            <p:cNvSpPr/>
            <p:nvPr/>
          </p:nvSpPr>
          <p:spPr>
            <a:xfrm>
              <a:off x="7485392" y="1755351"/>
              <a:ext cx="2830800" cy="30192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" name="Google Shape;121;p10"/>
          <p:cNvSpPr txBox="1">
            <a:spLocks noGrp="1"/>
          </p:cNvSpPr>
          <p:nvPr>
            <p:ph type="title"/>
          </p:nvPr>
        </p:nvSpPr>
        <p:spPr>
          <a:xfrm>
            <a:off x="914575" y="495875"/>
            <a:ext cx="6026700" cy="81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10"/>
          <p:cNvSpPr txBox="1">
            <a:spLocks noGrp="1"/>
          </p:cNvSpPr>
          <p:nvPr>
            <p:ph type="sldNum" idx="12"/>
          </p:nvPr>
        </p:nvSpPr>
        <p:spPr>
          <a:xfrm>
            <a:off x="8557525" y="0"/>
            <a:ext cx="4341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White" type="blank">
  <p:cSld name="Blank - White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2"/>
          <p:cNvSpPr txBox="1">
            <a:spLocks noGrp="1"/>
          </p:cNvSpPr>
          <p:nvPr>
            <p:ph type="sldNum" idx="12"/>
          </p:nvPr>
        </p:nvSpPr>
        <p:spPr>
          <a:xfrm>
            <a:off x="8557525" y="0"/>
            <a:ext cx="4341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5" name="Google Shape;135;p12"/>
          <p:cNvGrpSpPr/>
          <p:nvPr/>
        </p:nvGrpSpPr>
        <p:grpSpPr>
          <a:xfrm>
            <a:off x="-313691" y="-18375"/>
            <a:ext cx="1367790" cy="1637005"/>
            <a:chOff x="-313691" y="-18375"/>
            <a:chExt cx="1367790" cy="1637005"/>
          </a:xfrm>
        </p:grpSpPr>
        <p:sp>
          <p:nvSpPr>
            <p:cNvPr id="136" name="Google Shape;136;p12"/>
            <p:cNvSpPr/>
            <p:nvPr/>
          </p:nvSpPr>
          <p:spPr>
            <a:xfrm>
              <a:off x="-313691" y="813730"/>
              <a:ext cx="754800" cy="804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2"/>
            <p:cNvSpPr/>
            <p:nvPr/>
          </p:nvSpPr>
          <p:spPr>
            <a:xfrm>
              <a:off x="53899" y="237925"/>
              <a:ext cx="1000200" cy="10668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2"/>
            <p:cNvSpPr/>
            <p:nvPr/>
          </p:nvSpPr>
          <p:spPr>
            <a:xfrm>
              <a:off x="304107" y="-18375"/>
              <a:ext cx="420900" cy="449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" name="Google Shape;139;p12"/>
          <p:cNvGrpSpPr/>
          <p:nvPr/>
        </p:nvGrpSpPr>
        <p:grpSpPr>
          <a:xfrm>
            <a:off x="7485392" y="1755351"/>
            <a:ext cx="2830800" cy="3388272"/>
            <a:chOff x="7485392" y="1755351"/>
            <a:chExt cx="2830800" cy="3388272"/>
          </a:xfrm>
        </p:grpSpPr>
        <p:sp>
          <p:nvSpPr>
            <p:cNvPr id="140" name="Google Shape;140;p12"/>
            <p:cNvSpPr/>
            <p:nvPr/>
          </p:nvSpPr>
          <p:spPr>
            <a:xfrm>
              <a:off x="8005394" y="2926923"/>
              <a:ext cx="2078100" cy="22167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2"/>
            <p:cNvSpPr/>
            <p:nvPr/>
          </p:nvSpPr>
          <p:spPr>
            <a:xfrm>
              <a:off x="7485392" y="1755351"/>
              <a:ext cx="2830800" cy="30192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56743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14575" y="495875"/>
            <a:ext cx="60267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14575" y="1584425"/>
            <a:ext cx="6999600" cy="29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▰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BM Plex Sans Light"/>
              <a:buChar char="╺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IBM Plex Sans Light"/>
              <a:buChar char="╺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╺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7525" y="0"/>
            <a:ext cx="43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 rtl="0"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 rtl="0"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 rtl="0"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 rtl="0"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 rtl="0"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 rtl="0"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 rtl="0"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 rtl="0"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6" r:id="rId4"/>
    <p:sldLayoutId id="2147483662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1.xm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customXml" Target="../ink/ink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microsoft.com/office/2007/relationships/hdphoto" Target="../media/hdphoto3.wdp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"/>
          <p:cNvSpPr txBox="1">
            <a:spLocks noGrp="1"/>
          </p:cNvSpPr>
          <p:nvPr>
            <p:ph type="ctrTitle"/>
          </p:nvPr>
        </p:nvSpPr>
        <p:spPr>
          <a:xfrm>
            <a:off x="77972" y="1171038"/>
            <a:ext cx="3120612" cy="190326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500" dirty="0"/>
              <a:t>DXC </a:t>
            </a:r>
            <a:br>
              <a:rPr lang="en-IN" sz="3500" dirty="0"/>
            </a:br>
            <a:r>
              <a:rPr lang="en-IN" sz="3500" dirty="0"/>
              <a:t>REALTIME PROJECTS</a:t>
            </a:r>
            <a:endParaRPr sz="3500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7A83F29-C283-E25B-A403-8CBE2E9224BE}"/>
                  </a:ext>
                </a:extLst>
              </p14:cNvPr>
              <p14:cNvContentPartPr/>
              <p14:nvPr/>
            </p14:nvContentPartPr>
            <p14:xfrm>
              <a:off x="-262393" y="538546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7A83F29-C283-E25B-A403-8CBE2E9224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80393" y="430546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C6D5843-7694-48AB-A687-B589CFB29605}"/>
                  </a:ext>
                </a:extLst>
              </p14:cNvPr>
              <p14:cNvContentPartPr/>
              <p14:nvPr/>
            </p14:nvContentPartPr>
            <p14:xfrm>
              <a:off x="6953447" y="1438546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C6D5843-7694-48AB-A687-B589CFB2960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35447" y="1330906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Google Shape;144;p31">
            <a:extLst>
              <a:ext uri="{FF2B5EF4-FFF2-40B4-BE49-F238E27FC236}">
                <a16:creationId xmlns:a16="http://schemas.microsoft.com/office/drawing/2014/main" id="{C0DF8768-F352-47D9-0763-76403E4BAF45}"/>
              </a:ext>
            </a:extLst>
          </p:cNvPr>
          <p:cNvSpPr/>
          <p:nvPr/>
        </p:nvSpPr>
        <p:spPr>
          <a:xfrm>
            <a:off x="5552253" y="908396"/>
            <a:ext cx="3662631" cy="3326708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pic>
        <p:nvPicPr>
          <p:cNvPr id="13" name="Google Shape;150;p31">
            <a:extLst>
              <a:ext uri="{FF2B5EF4-FFF2-40B4-BE49-F238E27FC236}">
                <a16:creationId xmlns:a16="http://schemas.microsoft.com/office/drawing/2014/main" id="{9547569E-00FE-0987-9098-E80B37F5503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25783" y="990121"/>
            <a:ext cx="2814179" cy="3402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D9C21A3-C039-FE3E-F853-5CF18F2C72FD}"/>
              </a:ext>
            </a:extLst>
          </p:cNvPr>
          <p:cNvSpPr txBox="1"/>
          <p:nvPr/>
        </p:nvSpPr>
        <p:spPr>
          <a:xfrm>
            <a:off x="77972" y="3496440"/>
            <a:ext cx="291332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 </a:t>
            </a:r>
          </a:p>
          <a:p>
            <a:pPr algn="ctr"/>
            <a:r>
              <a:rPr lang="en-I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 :SUPRIYA BHARATHA</a:t>
            </a:r>
          </a:p>
          <a:p>
            <a:pPr algn="ctr"/>
            <a:r>
              <a:rPr lang="en-I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 No: DXC262AB1211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76C5F7-B217-7744-8EAF-670662E917D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53" t="12816" r="90620" b="78364"/>
          <a:stretch/>
        </p:blipFill>
        <p:spPr>
          <a:xfrm>
            <a:off x="77972" y="84891"/>
            <a:ext cx="779721" cy="4536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1"/>
          <p:cNvSpPr txBox="1">
            <a:spLocks noGrp="1"/>
          </p:cNvSpPr>
          <p:nvPr>
            <p:ph type="sldNum" idx="12"/>
          </p:nvPr>
        </p:nvSpPr>
        <p:spPr>
          <a:xfrm>
            <a:off x="8557525" y="0"/>
            <a:ext cx="4341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965C8A-FCB7-0CAA-F85F-DCB641A16545}"/>
              </a:ext>
            </a:extLst>
          </p:cNvPr>
          <p:cNvSpPr txBox="1"/>
          <p:nvPr/>
        </p:nvSpPr>
        <p:spPr>
          <a:xfrm>
            <a:off x="871870" y="221805"/>
            <a:ext cx="7230140" cy="5039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indent="0" algn="just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accent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AZURE STORAGE ACCOUNT : </a:t>
            </a:r>
            <a:r>
              <a:rPr lang="en-US" sz="1400" dirty="0">
                <a:solidFill>
                  <a:schemeClr val="tx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An Azure storage account contains all of your Azure Storage data objects, including blobs, file shares, queues, tables, and disks.</a:t>
            </a:r>
          </a:p>
          <a:p>
            <a:pPr marL="88900" indent="0" algn="just">
              <a:buNone/>
            </a:pPr>
            <a:endParaRPr lang="en-US" sz="1400" dirty="0">
              <a:solidFill>
                <a:schemeClr val="tx1"/>
              </a:solidFill>
              <a:latin typeface="Merriweather" panose="00000500000000000000" pitchFamily="2" charset="0"/>
              <a:cs typeface="Times New Roman" panose="02020603050405020304" pitchFamily="18" charset="0"/>
            </a:endParaRPr>
          </a:p>
          <a:p>
            <a:pPr marL="457200" marR="0" lvl="0" indent="-36830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7FCA20"/>
              </a:buClr>
              <a:buSzPts val="22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rriweather" panose="00000500000000000000" pitchFamily="2" charset="0"/>
                <a:cs typeface="Times New Roman" panose="02020603050405020304" pitchFamily="18" charset="0"/>
                <a:sym typeface="IBM Plex Sans Light"/>
              </a:rPr>
              <a:t>Steps to create Azure storage account:</a:t>
            </a:r>
          </a:p>
          <a:p>
            <a:pPr marL="457200" marR="0" lvl="0" indent="-3683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7FCA20"/>
              </a:buClr>
              <a:buSzPts val="2200"/>
              <a:buFont typeface="IBM Plex Sans Light"/>
              <a:buChar char="▰"/>
              <a:tabLst/>
              <a:defRPr/>
            </a:pPr>
            <a:r>
              <a:rPr lang="en-US" sz="1400" dirty="0">
                <a:solidFill>
                  <a:schemeClr val="tx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Open azure portal and search for storage accounts and then select .</a:t>
            </a:r>
          </a:p>
          <a:p>
            <a:pPr marL="457200" marR="0" lvl="0" indent="-3683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7FCA20"/>
              </a:buClr>
              <a:buSzPts val="2200"/>
              <a:buFont typeface="IBM Plex Sans Light"/>
              <a:buChar char="▰"/>
              <a:tabLst/>
              <a:defRPr/>
            </a:pPr>
            <a:r>
              <a:rPr lang="en-US" sz="1400" dirty="0">
                <a:solidFill>
                  <a:schemeClr val="tx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Click “+create” . Enter the details resource group , Name and then review + create. Click on create.</a:t>
            </a:r>
          </a:p>
          <a:p>
            <a:pPr marL="457200" marR="0" lvl="0" indent="-3683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7FCA20"/>
              </a:buClr>
              <a:buSzPts val="2200"/>
              <a:buFont typeface="IBM Plex Sans Light"/>
              <a:buChar char="▰"/>
              <a:tabLst/>
              <a:defRPr/>
            </a:pPr>
            <a:r>
              <a:rPr lang="en-US" sz="1400" dirty="0">
                <a:solidFill>
                  <a:schemeClr val="tx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The deployment is completed and then go to resource, To create containers ,we select containers on left side. To add new containers we use “+ container”.</a:t>
            </a:r>
          </a:p>
          <a:p>
            <a:pPr marL="457200" marR="0" lvl="0" indent="-3683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7FCA20"/>
              </a:buClr>
              <a:buSzPts val="2200"/>
              <a:buFont typeface="IBM Plex Sans Light"/>
              <a:buChar char="▰"/>
              <a:tabLst/>
              <a:defRPr/>
            </a:pPr>
            <a:r>
              <a:rPr lang="en-US" sz="1400" dirty="0">
                <a:solidFill>
                  <a:schemeClr val="tx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Created containers of both </a:t>
            </a:r>
            <a:r>
              <a:rPr lang="en-US" sz="1400" dirty="0" err="1">
                <a:solidFill>
                  <a:schemeClr val="tx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sourceblob</a:t>
            </a:r>
            <a:r>
              <a:rPr lang="en-US" sz="1400" dirty="0">
                <a:solidFill>
                  <a:schemeClr val="tx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 and </a:t>
            </a:r>
            <a:r>
              <a:rPr lang="en-US" sz="1400" dirty="0" err="1">
                <a:solidFill>
                  <a:schemeClr val="tx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destinationblob</a:t>
            </a:r>
            <a:r>
              <a:rPr lang="en-US" sz="1400" dirty="0">
                <a:solidFill>
                  <a:schemeClr val="tx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.</a:t>
            </a:r>
          </a:p>
          <a:p>
            <a:pPr marL="457200" marR="0" lvl="0" indent="-3683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7FCA20"/>
              </a:buClr>
              <a:buSzPts val="2200"/>
              <a:buFont typeface="IBM Plex Sans Light"/>
              <a:buChar char="▰"/>
              <a:tabLst/>
              <a:defRPr/>
            </a:pPr>
            <a:r>
              <a:rPr lang="en-US" sz="1400" dirty="0">
                <a:solidFill>
                  <a:schemeClr val="tx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Uploaded the file in source blob.</a:t>
            </a:r>
          </a:p>
          <a:p>
            <a:pPr marL="88900" indent="0" algn="just">
              <a:lnSpc>
                <a:spcPct val="150000"/>
              </a:lnSpc>
              <a:buNone/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994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1"/>
          <p:cNvSpPr txBox="1">
            <a:spLocks noGrp="1"/>
          </p:cNvSpPr>
          <p:nvPr>
            <p:ph type="sldNum" idx="12"/>
          </p:nvPr>
        </p:nvSpPr>
        <p:spPr>
          <a:xfrm>
            <a:off x="8557525" y="0"/>
            <a:ext cx="4341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8CC1EB-281E-E20C-17B3-33FEF3140F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9" t="7879" r="3344" b="5062"/>
          <a:stretch/>
        </p:blipFill>
        <p:spPr bwMode="auto">
          <a:xfrm>
            <a:off x="836428" y="760068"/>
            <a:ext cx="6895612" cy="3521309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15583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914575" y="495875"/>
            <a:ext cx="5783937" cy="81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Merriweather" panose="00000500000000000000" pitchFamily="2" charset="0"/>
                <a:cs typeface="Times New Roman" panose="02020603050405020304" pitchFamily="18" charset="0"/>
              </a:rPr>
              <a:t>TASK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b="1" dirty="0">
                <a:latin typeface="Merriweather" panose="00000500000000000000" pitchFamily="2" charset="0"/>
                <a:cs typeface="Times New Roman" panose="02020603050405020304" pitchFamily="18" charset="0"/>
              </a:rPr>
              <a:t>: Create ADF Pipeline End to end pipeline with triggers enabled</a:t>
            </a:r>
            <a:endParaRPr lang="en-US" dirty="0">
              <a:latin typeface="Merriweather" panose="00000500000000000000" pitchFamily="2" charset="0"/>
            </a:endParaRPr>
          </a:p>
        </p:txBody>
      </p:sp>
      <p:sp>
        <p:nvSpPr>
          <p:cNvPr id="166" name="Google Shape;166;p16"/>
          <p:cNvSpPr txBox="1">
            <a:spLocks noGrp="1"/>
          </p:cNvSpPr>
          <p:nvPr>
            <p:ph type="sldNum" idx="12"/>
          </p:nvPr>
        </p:nvSpPr>
        <p:spPr>
          <a:xfrm>
            <a:off x="8557525" y="0"/>
            <a:ext cx="4341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6" name="Picture 2" descr="Execute Azure Data Factory pipeline - Powershellbros.com">
            <a:extLst>
              <a:ext uri="{FF2B5EF4-FFF2-40B4-BE49-F238E27FC236}">
                <a16:creationId xmlns:a16="http://schemas.microsoft.com/office/drawing/2014/main" id="{1CFC570C-3EAF-67FB-1026-ACF1B143A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64" y="2251583"/>
            <a:ext cx="1269418" cy="193202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79A5385-0042-2CCD-3308-E2156B56CA23}"/>
              </a:ext>
            </a:extLst>
          </p:cNvPr>
          <p:cNvSpPr/>
          <p:nvPr/>
        </p:nvSpPr>
        <p:spPr>
          <a:xfrm>
            <a:off x="1466007" y="2625599"/>
            <a:ext cx="1391333" cy="89446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SOURCE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(1000_companies)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3194FBA-A1C5-851A-4229-1F012FAE0F50}"/>
              </a:ext>
            </a:extLst>
          </p:cNvPr>
          <p:cNvSpPr/>
          <p:nvPr/>
        </p:nvSpPr>
        <p:spPr>
          <a:xfrm>
            <a:off x="5907314" y="2796555"/>
            <a:ext cx="1269419" cy="723508"/>
          </a:xfrm>
          <a:prstGeom prst="roundRect">
            <a:avLst/>
          </a:prstGeom>
          <a:solidFill>
            <a:schemeClr val="accent6">
              <a:alpha val="50000"/>
            </a:scheme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DESTINATION</a:t>
            </a:r>
            <a:endParaRPr lang="en-IN" sz="1000" b="1" dirty="0">
              <a:solidFill>
                <a:schemeClr val="tx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C9ECA34-37B0-679D-9CA0-DC9FF5730A7E}"/>
              </a:ext>
            </a:extLst>
          </p:cNvPr>
          <p:cNvSpPr/>
          <p:nvPr/>
        </p:nvSpPr>
        <p:spPr>
          <a:xfrm>
            <a:off x="3100177" y="2928066"/>
            <a:ext cx="439821" cy="28953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6A8DE0D-23F2-FE2C-DC3C-60DED45D8E8D}"/>
              </a:ext>
            </a:extLst>
          </p:cNvPr>
          <p:cNvSpPr/>
          <p:nvPr/>
        </p:nvSpPr>
        <p:spPr>
          <a:xfrm>
            <a:off x="5268536" y="2952897"/>
            <a:ext cx="439821" cy="28953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0E51D2-EE0B-F51A-D4BC-EED0BE1DCFF3}"/>
              </a:ext>
            </a:extLst>
          </p:cNvPr>
          <p:cNvSpPr txBox="1"/>
          <p:nvPr/>
        </p:nvSpPr>
        <p:spPr>
          <a:xfrm>
            <a:off x="3766458" y="4236657"/>
            <a:ext cx="1336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DATA FACTORY PIPELINE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190738E-07E8-5B60-552D-25EC7C0BF478}"/>
              </a:ext>
            </a:extLst>
          </p:cNvPr>
          <p:cNvSpPr/>
          <p:nvPr/>
        </p:nvSpPr>
        <p:spPr>
          <a:xfrm>
            <a:off x="1155575" y="1821712"/>
            <a:ext cx="6315564" cy="282591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6066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1"/>
          <p:cNvSpPr txBox="1">
            <a:spLocks noGrp="1"/>
          </p:cNvSpPr>
          <p:nvPr>
            <p:ph type="sldNum" idx="12"/>
          </p:nvPr>
        </p:nvSpPr>
        <p:spPr>
          <a:xfrm>
            <a:off x="8557525" y="0"/>
            <a:ext cx="4341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2FA16-353B-A420-8D14-125304E69EAD}"/>
              </a:ext>
            </a:extLst>
          </p:cNvPr>
          <p:cNvSpPr txBox="1"/>
          <p:nvPr/>
        </p:nvSpPr>
        <p:spPr>
          <a:xfrm>
            <a:off x="625635" y="651192"/>
            <a:ext cx="7646495" cy="3471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746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7FCA20"/>
              </a:buClr>
              <a:buSzPts val="22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rriweather" panose="00000500000000000000" pitchFamily="2" charset="0"/>
                <a:cs typeface="Times New Roman" panose="02020603050405020304" pitchFamily="18" charset="0"/>
                <a:sym typeface="IBM Plex Sans Light"/>
              </a:rPr>
              <a:t>Steps to create </a:t>
            </a:r>
            <a:r>
              <a:rPr lang="en-US" sz="1200" b="1" dirty="0">
                <a:solidFill>
                  <a:srgbClr val="FFFFFF"/>
                </a:solidFill>
                <a:latin typeface="Merriweather" panose="00000500000000000000" pitchFamily="2" charset="0"/>
                <a:cs typeface="Times New Roman" panose="02020603050405020304" pitchFamily="18" charset="0"/>
                <a:sym typeface="IBM Plex Sans Light"/>
              </a:rPr>
              <a:t>Pipeline in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rriweather" panose="00000500000000000000" pitchFamily="2" charset="0"/>
                <a:cs typeface="Times New Roman" panose="02020603050405020304" pitchFamily="18" charset="0"/>
                <a:sym typeface="IBM Plex Sans Light"/>
              </a:rPr>
              <a:t>Azure data factory:</a:t>
            </a:r>
            <a:endParaRPr lang="en-US" sz="1200" b="1" dirty="0">
              <a:solidFill>
                <a:srgbClr val="FFFFFF"/>
              </a:solidFill>
              <a:latin typeface="Merriweather" panose="00000500000000000000" pitchFamily="2" charset="0"/>
              <a:cs typeface="Times New Roman" panose="02020603050405020304" pitchFamily="18" charset="0"/>
            </a:endParaRPr>
          </a:p>
          <a:p>
            <a:pPr marL="457200" marR="0" lvl="0" indent="-368300" algn="just" defTabSz="914400" rtl="0" eaLnBrk="1" fontAlgn="auto" latinLnBrk="0" hangingPunct="1">
              <a:lnSpc>
                <a:spcPct val="250000"/>
              </a:lnSpc>
              <a:spcBef>
                <a:spcPts val="600"/>
              </a:spcBef>
              <a:spcAft>
                <a:spcPts val="0"/>
              </a:spcAft>
              <a:buClr>
                <a:srgbClr val="7FCA20"/>
              </a:buClr>
              <a:buSzPts val="2200"/>
              <a:buFont typeface="IBM Plex Sans Light"/>
              <a:buChar char="▰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rriweather" panose="00000500000000000000" pitchFamily="2" charset="0"/>
                <a:cs typeface="Times New Roman" panose="02020603050405020304" pitchFamily="18" charset="0"/>
                <a:sym typeface="Arial"/>
              </a:rPr>
              <a:t>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pen data factory,  Click on ingest, we have to select built-in copy task.</a:t>
            </a:r>
          </a:p>
          <a:p>
            <a:pPr marL="457200" marR="0" lvl="0" indent="-36830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7FCA20"/>
              </a:buClr>
              <a:buSzPts val="2200"/>
              <a:buFont typeface="IBM Plex Sans Light"/>
              <a:buChar char="▰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 panose="00000500000000000000" pitchFamily="2" charset="0"/>
                <a:ea typeface="+mn-ea"/>
                <a:cs typeface="Times New Roman" panose="02020603050405020304" pitchFamily="18" charset="0"/>
              </a:rPr>
              <a:t>“In source data store”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add new connection for the storage account created. And browse the sourceblob1 and the file in it. Next to file format settings.</a:t>
            </a:r>
            <a:endParaRPr lang="en-IN" sz="1200" b="1" kern="1200" noProof="0" dirty="0">
              <a:solidFill>
                <a:prstClr val="white"/>
              </a:solidFill>
              <a:latin typeface="Merriweather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0" indent="-36830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7FCA20"/>
              </a:buClr>
              <a:buSzPts val="2200"/>
              <a:buFont typeface="IBM Plex Sans Light"/>
              <a:buChar char="▰"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“In destination data store” 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add the connection and upload destination blob by browsing . Next to file format settings.</a:t>
            </a:r>
            <a:endParaRPr lang="en-US" sz="1200" kern="1200" noProof="0" dirty="0">
              <a:solidFill>
                <a:prstClr val="white"/>
              </a:solidFill>
              <a:latin typeface="Merriweather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0" indent="-36830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7FCA20"/>
              </a:buClr>
              <a:buSzPts val="2200"/>
              <a:buFont typeface="IBM Plex Sans Light"/>
              <a:buChar char="▰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 settings the pipeline is shown and name it as required.</a:t>
            </a:r>
          </a:p>
          <a:p>
            <a:pPr marL="457200" marR="0" lvl="0" indent="-36830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7FCA20"/>
              </a:buClr>
              <a:buSzPts val="2200"/>
              <a:buFont typeface="IBM Plex Sans Light"/>
              <a:buChar char="▰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 summary we can observe the source and destination blob storage and then Next &gt; Finish.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rriweather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04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1"/>
          <p:cNvSpPr txBox="1">
            <a:spLocks noGrp="1"/>
          </p:cNvSpPr>
          <p:nvPr>
            <p:ph type="sldNum" idx="12"/>
          </p:nvPr>
        </p:nvSpPr>
        <p:spPr>
          <a:xfrm>
            <a:off x="8557525" y="0"/>
            <a:ext cx="4341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B5AF70-A3E4-7DE2-37E5-F0BC5E3D77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1345840" y="800894"/>
            <a:ext cx="6296376" cy="3541712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60047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914575" y="495875"/>
            <a:ext cx="6026700" cy="81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Merriweather" panose="00000500000000000000" pitchFamily="2" charset="0"/>
                <a:cs typeface="Times New Roman" panose="02020603050405020304" pitchFamily="18" charset="0"/>
              </a:rPr>
              <a:t>TASK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b="1" dirty="0">
                <a:latin typeface="Merriweather" panose="00000500000000000000" pitchFamily="2" charset="0"/>
                <a:cs typeface="Times New Roman" panose="02020603050405020304" pitchFamily="18" charset="0"/>
              </a:rPr>
              <a:t>Create Azure blob trigger logic</a:t>
            </a:r>
            <a:endParaRPr lang="en-US" dirty="0">
              <a:latin typeface="Merriweather" panose="00000500000000000000" pitchFamily="2" charset="0"/>
            </a:endParaRPr>
          </a:p>
        </p:txBody>
      </p:sp>
      <p:sp>
        <p:nvSpPr>
          <p:cNvPr id="166" name="Google Shape;166;p16"/>
          <p:cNvSpPr txBox="1">
            <a:spLocks noGrp="1"/>
          </p:cNvSpPr>
          <p:nvPr>
            <p:ph type="sldNum" idx="12"/>
          </p:nvPr>
        </p:nvSpPr>
        <p:spPr>
          <a:xfrm>
            <a:off x="8557525" y="0"/>
            <a:ext cx="4341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CEF4E0-8146-4DBC-5970-EC6E1DE5BFD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820094" y="1539320"/>
            <a:ext cx="3600893" cy="3025591"/>
          </a:xfrm>
        </p:spPr>
        <p:txBody>
          <a:bodyPr/>
          <a:lstStyle/>
          <a:p>
            <a:pPr marL="3746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7FCA20"/>
              </a:buClr>
              <a:buSzPts val="22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rriweather" panose="00000500000000000000" pitchFamily="2" charset="0"/>
                <a:cs typeface="Times New Roman" panose="02020603050405020304" pitchFamily="18" charset="0"/>
                <a:sym typeface="IBM Plex Sans Light"/>
              </a:rPr>
              <a:t>Steps to create Azure blob trigger logic: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rriweather" panose="00000500000000000000" pitchFamily="2" charset="0"/>
              <a:ea typeface="+mn-ea"/>
              <a:cs typeface="Times New Roman" panose="02020603050405020304" pitchFamily="18" charset="0"/>
            </a:endParaRPr>
          </a:p>
          <a:p>
            <a:pPr marL="457200" marR="0" lvl="0" indent="-3683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7FCA20"/>
              </a:buClr>
              <a:buSzPts val="2200"/>
              <a:buFont typeface="IBM Plex Sans Light"/>
              <a:buChar char="▰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 panose="00000500000000000000" pitchFamily="2" charset="0"/>
                <a:ea typeface="+mn-ea"/>
                <a:cs typeface="Times New Roman" panose="02020603050405020304" pitchFamily="18" charset="0"/>
              </a:rPr>
              <a:t>Select author to view the pipeline to trigger.</a:t>
            </a:r>
          </a:p>
          <a:p>
            <a:pPr marL="457200" marR="0" lvl="0" indent="-3683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7FCA20"/>
              </a:buClr>
              <a:buSzPts val="2200"/>
              <a:buFont typeface="IBM Plex Sans Light"/>
              <a:buChar char="▰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 panose="00000500000000000000" pitchFamily="2" charset="0"/>
                <a:ea typeface="+mn-ea"/>
                <a:cs typeface="Times New Roman" panose="02020603050405020304" pitchFamily="18" charset="0"/>
              </a:rPr>
              <a:t>Validate the pipeline and publish .</a:t>
            </a:r>
          </a:p>
          <a:p>
            <a:pPr marL="457200" marR="0" lvl="0" indent="-3683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7FCA20"/>
              </a:buClr>
              <a:buSzPts val="2200"/>
              <a:buFont typeface="IBM Plex Sans Light"/>
              <a:buChar char="▰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 panose="00000500000000000000" pitchFamily="2" charset="0"/>
                <a:ea typeface="+mn-ea"/>
                <a:cs typeface="Times New Roman" panose="02020603050405020304" pitchFamily="18" charset="0"/>
              </a:rPr>
              <a:t>Now the pipeline can be triggered by “trigger now” or schedule it by “New trigger”.</a:t>
            </a:r>
          </a:p>
          <a:p>
            <a:pPr marL="457200" marR="0" lvl="0" indent="-3683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7FCA20"/>
              </a:buClr>
              <a:buSzPts val="2200"/>
              <a:buFont typeface="IBM Plex Sans Light"/>
              <a:buChar char="▰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 panose="00000500000000000000" pitchFamily="2" charset="0"/>
                <a:ea typeface="+mn-ea"/>
                <a:cs typeface="Times New Roman" panose="02020603050405020304" pitchFamily="18" charset="0"/>
              </a:rPr>
              <a:t>Select monitor to view the pipeline that is triggered and see the run successful. 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rriweather" panose="00000500000000000000" pitchFamily="2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57A664FE-E24A-9C00-DAFD-3CB48CB798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118172" y="1737796"/>
            <a:ext cx="4597529" cy="2586111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694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914575" y="495875"/>
            <a:ext cx="6026700" cy="81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Merriweather" panose="00000500000000000000" pitchFamily="2" charset="0"/>
                <a:cs typeface="Times New Roman" panose="02020603050405020304" pitchFamily="18" charset="0"/>
              </a:rPr>
              <a:t>TASK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b="1" dirty="0">
                <a:latin typeface="Merriweather" panose="00000500000000000000" pitchFamily="2" charset="0"/>
                <a:cs typeface="Times New Roman" panose="02020603050405020304" pitchFamily="18" charset="0"/>
              </a:rPr>
              <a:t>Create Azure SQL Server and Database</a:t>
            </a:r>
            <a:endParaRPr lang="en-US" dirty="0">
              <a:latin typeface="Merriweather" panose="00000500000000000000" pitchFamily="2" charset="0"/>
            </a:endParaRPr>
          </a:p>
        </p:txBody>
      </p:sp>
      <p:sp>
        <p:nvSpPr>
          <p:cNvPr id="166" name="Google Shape;166;p16"/>
          <p:cNvSpPr txBox="1">
            <a:spLocks noGrp="1"/>
          </p:cNvSpPr>
          <p:nvPr>
            <p:ph type="sldNum" idx="12"/>
          </p:nvPr>
        </p:nvSpPr>
        <p:spPr>
          <a:xfrm>
            <a:off x="8557525" y="0"/>
            <a:ext cx="4341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CEF4E0-8146-4DBC-5970-EC6E1DE5BFD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76447" y="1590063"/>
            <a:ext cx="7846828" cy="2932319"/>
          </a:xfrm>
        </p:spPr>
        <p:txBody>
          <a:bodyPr/>
          <a:lstStyle/>
          <a:p>
            <a:pPr marL="3746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7FCA20"/>
              </a:buClr>
              <a:buSzPts val="22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rriweather" panose="00000500000000000000" pitchFamily="2" charset="0"/>
                <a:cs typeface="Times New Roman" panose="02020603050405020304" pitchFamily="18" charset="0"/>
                <a:sym typeface="IBM Plex Sans Light"/>
              </a:rPr>
              <a:t>Steps to create Azure SQL database: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rriweather" panose="00000500000000000000" pitchFamily="2" charset="0"/>
              <a:ea typeface="+mn-ea"/>
              <a:cs typeface="Times New Roman" panose="02020603050405020304" pitchFamily="18" charset="0"/>
              <a:sym typeface="IBM Plex Sans Light"/>
            </a:endParaRPr>
          </a:p>
          <a:p>
            <a:pPr marL="457200" marR="0" lvl="0" indent="-3683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7FCA20"/>
              </a:buClr>
              <a:buSzPts val="2200"/>
              <a:buFont typeface="IBM Plex Sans Light"/>
              <a:buChar char="▰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 panose="00000500000000000000" pitchFamily="2" charset="0"/>
                <a:ea typeface="+mn-ea"/>
                <a:cs typeface="Times New Roman" panose="02020603050405020304" pitchFamily="18" charset="0"/>
                <a:sym typeface="IBM Plex Sans Light"/>
              </a:rPr>
              <a:t>Open azure portal and search for SQL database then select .</a:t>
            </a:r>
          </a:p>
          <a:p>
            <a:pPr marL="457200" marR="0" lvl="0" indent="-3683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7FCA20"/>
              </a:buClr>
              <a:buSzPts val="2200"/>
              <a:buFont typeface="IBM Plex Sans Light"/>
              <a:buChar char="▰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 panose="00000500000000000000" pitchFamily="2" charset="0"/>
                <a:ea typeface="+mn-ea"/>
                <a:cs typeface="Times New Roman" panose="02020603050405020304" pitchFamily="18" charset="0"/>
                <a:sym typeface="IBM Plex Sans Light"/>
              </a:rPr>
              <a:t>Under SQL databases, leave Resource type set to Single database, and select Create.</a:t>
            </a:r>
          </a:p>
          <a:p>
            <a:pPr marL="457200" marR="0" lvl="0" indent="-3683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7FCA20"/>
              </a:buClr>
              <a:buSzPts val="2200"/>
              <a:buFont typeface="IBM Plex Sans Light"/>
              <a:buChar char="▰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 panose="00000500000000000000" pitchFamily="2" charset="0"/>
                <a:ea typeface="+mn-ea"/>
                <a:cs typeface="Times New Roman" panose="02020603050405020304" pitchFamily="18" charset="0"/>
                <a:sym typeface="IBM Plex Sans Light"/>
              </a:rPr>
              <a:t>Enter the details of resource group, database name, Now select server.</a:t>
            </a:r>
          </a:p>
          <a:p>
            <a:pPr marL="457200" marR="0" lvl="0" indent="-3683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7FCA20"/>
              </a:buClr>
              <a:buSzPts val="2200"/>
              <a:buFont typeface="IBM Plex Sans Light"/>
              <a:buChar char="▰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 panose="00000500000000000000" pitchFamily="2" charset="0"/>
                <a:ea typeface="+mn-ea"/>
                <a:cs typeface="Times New Roman" panose="02020603050405020304" pitchFamily="18" charset="0"/>
                <a:sym typeface="IBM Plex Sans Light"/>
              </a:rPr>
              <a:t>Now for creating the server enter the server name and server admin login, password, confirm password.</a:t>
            </a:r>
          </a:p>
          <a:p>
            <a:pPr marL="457200" marR="0" lvl="0" indent="-3683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7FCA20"/>
              </a:buClr>
              <a:buSzPts val="2200"/>
              <a:buFont typeface="IBM Plex Sans Light"/>
              <a:buChar char="▰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 panose="00000500000000000000" pitchFamily="2" charset="0"/>
                <a:ea typeface="+mn-ea"/>
                <a:cs typeface="Times New Roman" panose="02020603050405020304" pitchFamily="18" charset="0"/>
                <a:sym typeface="IBM Plex Sans Light"/>
              </a:rPr>
              <a:t>Click on create after reviewing the details and the process is validating.</a:t>
            </a:r>
          </a:p>
          <a:p>
            <a:pPr marL="457200" marR="0" lvl="0" indent="-3683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7FCA20"/>
              </a:buClr>
              <a:buSzPts val="2200"/>
              <a:buFont typeface="IBM Plex Sans Light"/>
              <a:buChar char="▰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 panose="00000500000000000000" pitchFamily="2" charset="0"/>
                <a:ea typeface="+mn-ea"/>
                <a:cs typeface="Times New Roman" panose="02020603050405020304" pitchFamily="18" charset="0"/>
                <a:sym typeface="IBM Plex Sans Light"/>
              </a:rPr>
              <a:t>Deployment is done. And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 panose="00000500000000000000" pitchFamily="2" charset="0"/>
                <a:ea typeface="+mn-ea"/>
                <a:cs typeface="Times New Roman" panose="02020603050405020304" pitchFamily="18" charset="0"/>
                <a:sym typeface="IBM Plex Sans Light"/>
              </a:rPr>
              <a:t>SQl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 panose="00000500000000000000" pitchFamily="2" charset="0"/>
                <a:ea typeface="+mn-ea"/>
                <a:cs typeface="Times New Roman" panose="02020603050405020304" pitchFamily="18" charset="0"/>
                <a:sym typeface="IBM Plex Sans Light"/>
              </a:rPr>
              <a:t> data base is created.</a:t>
            </a:r>
          </a:p>
        </p:txBody>
      </p:sp>
    </p:spTree>
    <p:extLst>
      <p:ext uri="{BB962C8B-B14F-4D97-AF65-F5344CB8AC3E}">
        <p14:creationId xmlns:p14="http://schemas.microsoft.com/office/powerpoint/2010/main" val="1683345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1"/>
          <p:cNvSpPr txBox="1">
            <a:spLocks noGrp="1"/>
          </p:cNvSpPr>
          <p:nvPr>
            <p:ph type="sldNum" idx="12"/>
          </p:nvPr>
        </p:nvSpPr>
        <p:spPr>
          <a:xfrm>
            <a:off x="8557525" y="0"/>
            <a:ext cx="4341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FEADD2B-7C12-F0FD-53AB-D384ADBF53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1282044" y="800894"/>
            <a:ext cx="6296376" cy="3541712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49769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15338" y="524229"/>
            <a:ext cx="5734318" cy="81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Merriweather" panose="00000500000000000000" pitchFamily="2" charset="0"/>
                <a:cs typeface="Times New Roman" panose="02020603050405020304" pitchFamily="18" charset="0"/>
              </a:rPr>
              <a:t>TASK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b="1" dirty="0">
                <a:latin typeface="Merriweather" panose="00000500000000000000" pitchFamily="2" charset="0"/>
                <a:cs typeface="Times New Roman" panose="02020603050405020304" pitchFamily="18" charset="0"/>
              </a:rPr>
              <a:t>Add another pipelines for moving data from Staging to SQL DB</a:t>
            </a:r>
            <a:endParaRPr lang="en-US" sz="1800" dirty="0">
              <a:latin typeface="Merriweather" panose="00000500000000000000" pitchFamily="2" charset="0"/>
            </a:endParaRPr>
          </a:p>
        </p:txBody>
      </p:sp>
      <p:sp>
        <p:nvSpPr>
          <p:cNvPr id="166" name="Google Shape;166;p16"/>
          <p:cNvSpPr txBox="1">
            <a:spLocks noGrp="1"/>
          </p:cNvSpPr>
          <p:nvPr>
            <p:ph type="sldNum" idx="12"/>
          </p:nvPr>
        </p:nvSpPr>
        <p:spPr>
          <a:xfrm>
            <a:off x="8557525" y="0"/>
            <a:ext cx="4341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7" name="Picture 2" descr="Execute Azure Data Factory pipeline - Powershellbros.com">
            <a:extLst>
              <a:ext uri="{FF2B5EF4-FFF2-40B4-BE49-F238E27FC236}">
                <a16:creationId xmlns:a16="http://schemas.microsoft.com/office/drawing/2014/main" id="{B164EBE1-FF2B-F33E-9374-EB4AE5526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163" y="1920355"/>
            <a:ext cx="1290854" cy="196465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ql Database Icon Png, Transparent Png , Transparent Png Image - PNGitem">
            <a:extLst>
              <a:ext uri="{FF2B5EF4-FFF2-40B4-BE49-F238E27FC236}">
                <a16:creationId xmlns:a16="http://schemas.microsoft.com/office/drawing/2014/main" id="{9C0F918E-6F38-4F32-DF5F-DEA50D555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49" b="94606" l="9091" r="89474">
                        <a14:foregroundMark x1="14354" y1="19087" x2="59809" y2="4564"/>
                        <a14:foregroundMark x1="59809" y1="4564" x2="21053" y2="24896"/>
                        <a14:foregroundMark x1="21053" y1="24896" x2="51675" y2="11618"/>
                        <a14:foregroundMark x1="51675" y1="11618" x2="28230" y2="36100"/>
                        <a14:foregroundMark x1="28230" y1="36100" x2="19139" y2="30290"/>
                        <a14:foregroundMark x1="32057" y1="51452" x2="23923" y2="68050"/>
                        <a14:foregroundMark x1="27751" y1="68880" x2="34450" y2="49378"/>
                        <a14:foregroundMark x1="55981" y1="50207" x2="51196" y2="49378"/>
                        <a14:foregroundMark x1="58373" y1="50207" x2="53589" y2="48963"/>
                        <a14:foregroundMark x1="51675" y1="49793" x2="57416" y2="51037"/>
                        <a14:foregroundMark x1="54545" y1="68050" x2="63158" y2="78423"/>
                        <a14:foregroundMark x1="70335" y1="52697" x2="85167" y2="66805"/>
                        <a14:foregroundMark x1="71292" y1="51037" x2="82297" y2="66390"/>
                        <a14:foregroundMark x1="81818" y1="66390" x2="70335" y2="66805"/>
                        <a14:foregroundMark x1="58852" y1="52282" x2="59330" y2="70539"/>
                        <a14:foregroundMark x1="48804" y1="50622" x2="49761" y2="70124"/>
                        <a14:foregroundMark x1="51196" y1="67220" x2="50239" y2="48963"/>
                        <a14:foregroundMark x1="48325" y1="50207" x2="43541" y2="58921"/>
                        <a14:foregroundMark x1="24880" y1="52282" x2="24880" y2="52282"/>
                        <a14:foregroundMark x1="33493" y1="63485" x2="33493" y2="63485"/>
                        <a14:foregroundMark x1="33493" y1="63485" x2="33493" y2="63485"/>
                        <a14:foregroundMark x1="44976" y1="27386" x2="44976" y2="27386"/>
                        <a14:foregroundMark x1="44976" y1="27386" x2="44976" y2="27386"/>
                        <a14:foregroundMark x1="59330" y1="27386" x2="59330" y2="27386"/>
                        <a14:foregroundMark x1="59330" y1="27386" x2="59330" y2="27386"/>
                        <a14:foregroundMark x1="73684" y1="26556" x2="73684" y2="26556"/>
                        <a14:foregroundMark x1="73684" y1="26556" x2="73684" y2="26556"/>
                        <a14:foregroundMark x1="77033" y1="23651" x2="77033" y2="23651"/>
                        <a14:foregroundMark x1="77033" y1="23651" x2="77033" y2="23651"/>
                        <a14:foregroundMark x1="77033" y1="23651" x2="50239" y2="26141"/>
                        <a14:foregroundMark x1="80861" y1="23237" x2="61244" y2="7469"/>
                        <a14:foregroundMark x1="46890" y1="5394" x2="12919" y2="13278"/>
                        <a14:foregroundMark x1="12919" y1="13278" x2="11483" y2="20747"/>
                        <a14:foregroundMark x1="66986" y1="8299" x2="85167" y2="21992"/>
                        <a14:foregroundMark x1="85646" y1="17842" x2="65072" y2="8714"/>
                        <a14:foregroundMark x1="66986" y1="7054" x2="83254" y2="17012"/>
                        <a14:foregroundMark x1="85167" y1="14108" x2="76077" y2="8299"/>
                        <a14:foregroundMark x1="57416" y1="21162" x2="48325" y2="21162"/>
                        <a14:foregroundMark x1="40670" y1="94606" x2="66507" y2="904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130" y="2345424"/>
            <a:ext cx="1154767" cy="133157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ACA4CC7-D6C2-9F3C-5CDC-4DD24D328C30}"/>
              </a:ext>
            </a:extLst>
          </p:cNvPr>
          <p:cNvSpPr/>
          <p:nvPr/>
        </p:nvSpPr>
        <p:spPr>
          <a:xfrm>
            <a:off x="1348323" y="2442842"/>
            <a:ext cx="1503727" cy="1072928"/>
          </a:xfrm>
          <a:prstGeom prst="roundRect">
            <a:avLst/>
          </a:prstGeom>
          <a:solidFill>
            <a:schemeClr val="accent6">
              <a:alpha val="50000"/>
            </a:scheme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AZURE STORAGE</a:t>
            </a:r>
            <a:endParaRPr lang="en-IN" sz="10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5FA1D8-787B-0B6B-405F-A1DD262D1F0E}"/>
              </a:ext>
            </a:extLst>
          </p:cNvPr>
          <p:cNvSpPr txBox="1"/>
          <p:nvPr/>
        </p:nvSpPr>
        <p:spPr>
          <a:xfrm>
            <a:off x="3632927" y="4141834"/>
            <a:ext cx="1878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FACTORY PIPELINE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0DCF32F-E9AF-547B-5602-7490096F0333}"/>
              </a:ext>
            </a:extLst>
          </p:cNvPr>
          <p:cNvSpPr/>
          <p:nvPr/>
        </p:nvSpPr>
        <p:spPr>
          <a:xfrm>
            <a:off x="3026554" y="2794863"/>
            <a:ext cx="707353" cy="36888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0AE9A0A-647A-BAEE-139A-9870079BA713}"/>
              </a:ext>
            </a:extLst>
          </p:cNvPr>
          <p:cNvSpPr/>
          <p:nvPr/>
        </p:nvSpPr>
        <p:spPr>
          <a:xfrm>
            <a:off x="5283273" y="2826768"/>
            <a:ext cx="707353" cy="36888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0B9C804-065C-FC4D-E4BE-7427CEBA8B2D}"/>
              </a:ext>
            </a:extLst>
          </p:cNvPr>
          <p:cNvSpPr/>
          <p:nvPr/>
        </p:nvSpPr>
        <p:spPr>
          <a:xfrm>
            <a:off x="1134140" y="1708298"/>
            <a:ext cx="6464595" cy="30267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6340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1"/>
          <p:cNvSpPr txBox="1">
            <a:spLocks noGrp="1"/>
          </p:cNvSpPr>
          <p:nvPr>
            <p:ph type="sldNum" idx="12"/>
          </p:nvPr>
        </p:nvSpPr>
        <p:spPr>
          <a:xfrm>
            <a:off x="8557525" y="0"/>
            <a:ext cx="4341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FDC8F8-EE13-7023-167B-275B9CB1691F}"/>
              </a:ext>
            </a:extLst>
          </p:cNvPr>
          <p:cNvSpPr txBox="1"/>
          <p:nvPr/>
        </p:nvSpPr>
        <p:spPr>
          <a:xfrm>
            <a:off x="609600" y="608872"/>
            <a:ext cx="7947925" cy="3925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746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7FCA20"/>
              </a:buClr>
              <a:buSzPts val="22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rriweather" panose="00000500000000000000" pitchFamily="2" charset="0"/>
                <a:cs typeface="Times New Roman" panose="02020603050405020304" pitchFamily="18" charset="0"/>
                <a:sym typeface="IBM Plex Sans Light"/>
              </a:rPr>
              <a:t>Steps to create pipelines for moving data from Staging to SQL DB: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rriweather" panose="00000500000000000000" pitchFamily="2" charset="0"/>
              <a:ea typeface="+mn-ea"/>
              <a:cs typeface="Times New Roman" panose="02020603050405020304" pitchFamily="18" charset="0"/>
              <a:sym typeface="IBM Plex Sans Light"/>
            </a:endParaRPr>
          </a:p>
          <a:p>
            <a:pPr marL="457200" marR="0" lvl="0" indent="-368300" algn="just" defTabSz="914400" rtl="0" eaLnBrk="1" fontAlgn="auto" latinLnBrk="0" hangingPunct="1">
              <a:lnSpc>
                <a:spcPct val="250000"/>
              </a:lnSpc>
              <a:spcBef>
                <a:spcPts val="600"/>
              </a:spcBef>
              <a:spcAft>
                <a:spcPts val="0"/>
              </a:spcAft>
              <a:buClr>
                <a:srgbClr val="7FCA20"/>
              </a:buClr>
              <a:buSzPts val="2200"/>
              <a:buFont typeface="IBM Plex Sans Light"/>
              <a:buChar char="▰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 panose="00000500000000000000" pitchFamily="2" charset="0"/>
                <a:ea typeface="+mn-ea"/>
                <a:cs typeface="Times New Roman" panose="02020603050405020304" pitchFamily="18" charset="0"/>
                <a:sym typeface="IBM Plex Sans Light"/>
              </a:rPr>
              <a:t>Open data factory,  Click on ingest, we have to select built-in copy task.</a:t>
            </a:r>
          </a:p>
          <a:p>
            <a:pPr marL="457200" marR="0" lvl="0" indent="-3683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7FCA20"/>
              </a:buClr>
              <a:buSzPts val="2200"/>
              <a:buFont typeface="IBM Plex Sans Light"/>
              <a:buChar char="▰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 panose="00000500000000000000" pitchFamily="2" charset="0"/>
                <a:ea typeface="+mn-ea"/>
                <a:cs typeface="Times New Roman" panose="02020603050405020304" pitchFamily="18" charset="0"/>
                <a:sym typeface="IBM Plex Sans Light"/>
              </a:rPr>
              <a:t>“In source data store” connect with blob storage and browse the data . Next to file format settings.</a:t>
            </a:r>
          </a:p>
          <a:p>
            <a:pPr marL="457200" marR="0" lvl="0" indent="-3683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7FCA20"/>
              </a:buClr>
              <a:buSzPts val="2200"/>
              <a:buFont typeface="IBM Plex Sans Light"/>
              <a:buChar char="▰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 panose="00000500000000000000" pitchFamily="2" charset="0"/>
                <a:ea typeface="+mn-ea"/>
                <a:cs typeface="Times New Roman" panose="02020603050405020304" pitchFamily="18" charset="0"/>
                <a:sym typeface="IBM Plex Sans Light"/>
              </a:rPr>
              <a:t>“In destination data store” create new connection , by new linked service by entering the details of server name, database name and test connection . Then, click on create. Next to file format settings.</a:t>
            </a:r>
          </a:p>
          <a:p>
            <a:pPr marL="457200" marR="0" lvl="0" indent="-3683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7FCA20"/>
              </a:buClr>
              <a:buSzPts val="2200"/>
              <a:buFont typeface="IBM Plex Sans Light"/>
              <a:buChar char="▰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 panose="00000500000000000000" pitchFamily="2" charset="0"/>
                <a:ea typeface="+mn-ea"/>
                <a:cs typeface="Times New Roman" panose="02020603050405020304" pitchFamily="18" charset="0"/>
                <a:sym typeface="IBM Plex Sans Light"/>
              </a:rPr>
              <a:t>In settings the pipeline is shown and name it as required.</a:t>
            </a:r>
          </a:p>
          <a:p>
            <a:pPr marL="457200" marR="0" lvl="0" indent="-3683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7FCA20"/>
              </a:buClr>
              <a:buSzPts val="2200"/>
              <a:buFont typeface="IBM Plex Sans Light"/>
              <a:buChar char="▰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 panose="00000500000000000000" pitchFamily="2" charset="0"/>
                <a:ea typeface="+mn-ea"/>
                <a:cs typeface="Times New Roman" panose="02020603050405020304" pitchFamily="18" charset="0"/>
                <a:sym typeface="IBM Plex Sans Light"/>
              </a:rPr>
              <a:t>Enter the target details as the file that uploaded.</a:t>
            </a:r>
          </a:p>
          <a:p>
            <a:pPr marL="457200" marR="0" lvl="0" indent="-3683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7FCA20"/>
              </a:buClr>
              <a:buSzPts val="2200"/>
              <a:buFont typeface="IBM Plex Sans Light"/>
              <a:buChar char="▰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 panose="00000500000000000000" pitchFamily="2" charset="0"/>
                <a:ea typeface="+mn-ea"/>
                <a:cs typeface="Times New Roman" panose="02020603050405020304" pitchFamily="18" charset="0"/>
                <a:sym typeface="IBM Plex Sans Light"/>
              </a:rPr>
              <a:t>In summary we can observe the source and destination blob storage and then Next &gt; Finish.</a:t>
            </a:r>
          </a:p>
          <a:p>
            <a:pPr marL="457200" marR="0" lvl="0" indent="-3683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7FCA20"/>
              </a:buClr>
              <a:buSzPts val="2200"/>
              <a:buFont typeface="IBM Plex Sans Light"/>
              <a:buChar char="▰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 panose="00000500000000000000" pitchFamily="2" charset="0"/>
                <a:ea typeface="+mn-ea"/>
                <a:cs typeface="Times New Roman" panose="02020603050405020304" pitchFamily="18" charset="0"/>
                <a:sym typeface="IBM Plex Sans Light"/>
              </a:rPr>
              <a:t>After creating the pipeline . In monitor the pipeline is viewed and it is succeeded.</a:t>
            </a:r>
          </a:p>
        </p:txBody>
      </p:sp>
    </p:spTree>
    <p:extLst>
      <p:ext uri="{BB962C8B-B14F-4D97-AF65-F5344CB8AC3E}">
        <p14:creationId xmlns:p14="http://schemas.microsoft.com/office/powerpoint/2010/main" val="38973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914575" y="495875"/>
            <a:ext cx="6026700" cy="81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erriweather" panose="00000500000000000000" pitchFamily="2" charset="0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166" name="Google Shape;166;p16"/>
          <p:cNvSpPr txBox="1">
            <a:spLocks noGrp="1"/>
          </p:cNvSpPr>
          <p:nvPr>
            <p:ph type="sldNum" idx="12"/>
          </p:nvPr>
        </p:nvSpPr>
        <p:spPr>
          <a:xfrm>
            <a:off x="8557525" y="0"/>
            <a:ext cx="4341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CEF4E0-8146-4DBC-5970-EC6E1DE5BFD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45042" y="1516910"/>
            <a:ext cx="7233694" cy="2842437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IN" sz="1600" dirty="0">
                <a:solidFill>
                  <a:schemeClr val="tx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Project Architecture.</a:t>
            </a:r>
          </a:p>
          <a:p>
            <a:pPr>
              <a:lnSpc>
                <a:spcPct val="200000"/>
              </a:lnSpc>
            </a:pPr>
            <a:r>
              <a:rPr lang="en-IN" sz="1600" dirty="0">
                <a:solidFill>
                  <a:schemeClr val="tx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Resources used in project.</a:t>
            </a:r>
          </a:p>
          <a:p>
            <a:pPr>
              <a:lnSpc>
                <a:spcPct val="200000"/>
              </a:lnSpc>
            </a:pPr>
            <a:r>
              <a:rPr lang="en-IN" sz="1600" dirty="0">
                <a:solidFill>
                  <a:schemeClr val="tx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Process.</a:t>
            </a:r>
          </a:p>
          <a:p>
            <a:pPr>
              <a:lnSpc>
                <a:spcPct val="200000"/>
              </a:lnSpc>
            </a:pPr>
            <a:r>
              <a:rPr lang="en-IN" sz="1600" dirty="0">
                <a:solidFill>
                  <a:schemeClr val="tx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Explanation of each Task.</a:t>
            </a:r>
          </a:p>
          <a:p>
            <a:pPr>
              <a:lnSpc>
                <a:spcPct val="200000"/>
              </a:lnSpc>
            </a:pPr>
            <a:r>
              <a:rPr lang="en-IN" sz="1600" dirty="0">
                <a:solidFill>
                  <a:schemeClr val="tx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Result.</a:t>
            </a:r>
          </a:p>
        </p:txBody>
      </p:sp>
    </p:spTree>
    <p:extLst>
      <p:ext uri="{BB962C8B-B14F-4D97-AF65-F5344CB8AC3E}">
        <p14:creationId xmlns:p14="http://schemas.microsoft.com/office/powerpoint/2010/main" val="780186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1"/>
          <p:cNvSpPr txBox="1">
            <a:spLocks noGrp="1"/>
          </p:cNvSpPr>
          <p:nvPr>
            <p:ph type="sldNum" idx="12"/>
          </p:nvPr>
        </p:nvSpPr>
        <p:spPr>
          <a:xfrm>
            <a:off x="8557525" y="0"/>
            <a:ext cx="4341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3A94062D-4C8D-8652-9E62-14B50A1AA3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1338751" y="853214"/>
            <a:ext cx="6296376" cy="3541712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17403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914575" y="495875"/>
            <a:ext cx="6026700" cy="81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erriweather" panose="00000500000000000000" pitchFamily="2" charset="0"/>
              </a:rPr>
              <a:t>RESULT:</a:t>
            </a:r>
          </a:p>
        </p:txBody>
      </p:sp>
      <p:sp>
        <p:nvSpPr>
          <p:cNvPr id="166" name="Google Shape;166;p16"/>
          <p:cNvSpPr txBox="1">
            <a:spLocks noGrp="1"/>
          </p:cNvSpPr>
          <p:nvPr>
            <p:ph type="sldNum" idx="12"/>
          </p:nvPr>
        </p:nvSpPr>
        <p:spPr>
          <a:xfrm>
            <a:off x="8557525" y="0"/>
            <a:ext cx="4341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CEF4E0-8146-4DBC-5970-EC6E1DE5BFD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9609" y="1246224"/>
            <a:ext cx="8484782" cy="132552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Coming to database to check the pipeline successful. Login with details shown and allow it by updating the firewall rules. 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Run the data to view table .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We conclude it by “The Blob data moved and stored into SQL database by using pipelines in </a:t>
            </a:r>
            <a:r>
              <a:rPr lang="en-US" sz="1200" dirty="0" err="1">
                <a:solidFill>
                  <a:schemeClr val="tx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datafactory</a:t>
            </a:r>
            <a:r>
              <a:rPr lang="en-US" sz="1200" dirty="0">
                <a:solidFill>
                  <a:schemeClr val="tx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”.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FC79F8C3-5455-7EF8-24C8-F9A8606FFD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5" t="15731" r="-1"/>
          <a:stretch/>
        </p:blipFill>
        <p:spPr bwMode="auto">
          <a:xfrm>
            <a:off x="1984744" y="2634401"/>
            <a:ext cx="4709904" cy="22536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4129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"/>
          <p:cNvSpPr txBox="1">
            <a:spLocks noGrp="1"/>
          </p:cNvSpPr>
          <p:nvPr>
            <p:ph type="ctrTitle"/>
          </p:nvPr>
        </p:nvSpPr>
        <p:spPr>
          <a:xfrm>
            <a:off x="1396408" y="1906772"/>
            <a:ext cx="5777025" cy="121211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latin typeface="Merriweather" panose="00000500000000000000" pitchFamily="2" charset="0"/>
                <a:cs typeface="Times New Roman" panose="02020603050405020304" pitchFamily="18" charset="0"/>
              </a:rPr>
              <a:t>PROJECT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2: </a:t>
            </a:r>
            <a:r>
              <a:rPr lang="en-US" sz="3000" b="1" dirty="0">
                <a:latin typeface="Merriweather" panose="00000500000000000000" pitchFamily="2" charset="0"/>
                <a:cs typeface="Times New Roman" panose="02020603050405020304" pitchFamily="18" charset="0"/>
              </a:rPr>
              <a:t>AP Morgan Data Platform</a:t>
            </a:r>
            <a:endParaRPr sz="3000" dirty="0">
              <a:latin typeface="Merriweathe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006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914575" y="495875"/>
            <a:ext cx="6026700" cy="81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erriweather" panose="00000500000000000000" pitchFamily="2" charset="0"/>
                <a:cs typeface="Times New Roman" panose="02020603050405020304" pitchFamily="18" charset="0"/>
              </a:rPr>
              <a:t>PROJECT OUTLINE</a:t>
            </a:r>
          </a:p>
        </p:txBody>
      </p:sp>
      <p:sp>
        <p:nvSpPr>
          <p:cNvPr id="166" name="Google Shape;166;p16"/>
          <p:cNvSpPr txBox="1">
            <a:spLocks noGrp="1"/>
          </p:cNvSpPr>
          <p:nvPr>
            <p:ph type="sldNum" idx="12"/>
          </p:nvPr>
        </p:nvSpPr>
        <p:spPr>
          <a:xfrm>
            <a:off x="8557525" y="0"/>
            <a:ext cx="4341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CEF4E0-8146-4DBC-5970-EC6E1DE5BFD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59219" y="1431852"/>
            <a:ext cx="7584558" cy="1743739"/>
          </a:xfrm>
        </p:spPr>
        <p:txBody>
          <a:bodyPr/>
          <a:lstStyle/>
          <a:p>
            <a:pPr algn="just"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Multiple Internal applications sends the data (huge size) in CSV format on daily basis the cloud storage location. There are couple of Data/schema validation needed to be performed on this incoming data. Once everything is passed to be persisted as Delta table in Databricks for downstream system.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6272C7-E958-BB4F-A202-11EB500203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97" t="54034" r="13516"/>
          <a:stretch/>
        </p:blipFill>
        <p:spPr>
          <a:xfrm>
            <a:off x="2353339" y="3334008"/>
            <a:ext cx="3990753" cy="141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47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914575" y="495875"/>
            <a:ext cx="6026700" cy="81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erriweather" panose="00000500000000000000" pitchFamily="2" charset="0"/>
                <a:cs typeface="Times New Roman" panose="02020603050405020304" pitchFamily="18" charset="0"/>
              </a:rPr>
              <a:t>PROCESS</a:t>
            </a:r>
          </a:p>
        </p:txBody>
      </p:sp>
      <p:sp>
        <p:nvSpPr>
          <p:cNvPr id="166" name="Google Shape;166;p16"/>
          <p:cNvSpPr txBox="1">
            <a:spLocks noGrp="1"/>
          </p:cNvSpPr>
          <p:nvPr>
            <p:ph type="sldNum" idx="12"/>
          </p:nvPr>
        </p:nvSpPr>
        <p:spPr>
          <a:xfrm>
            <a:off x="8557525" y="0"/>
            <a:ext cx="4341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CEF4E0-8146-4DBC-5970-EC6E1DE5BFD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66307" y="1580707"/>
            <a:ext cx="7233694" cy="27432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Create a Databricks</a:t>
            </a:r>
          </a:p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Create Cluster in Azure Databricks</a:t>
            </a:r>
          </a:p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Add notebook in Databricks and Implement the Business Logic</a:t>
            </a:r>
          </a:p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Azure Data Factory For AP Morgan</a:t>
            </a:r>
          </a:p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Create Azure Databricks Linked Service in ADF</a:t>
            </a:r>
          </a:p>
        </p:txBody>
      </p:sp>
    </p:spTree>
    <p:extLst>
      <p:ext uri="{BB962C8B-B14F-4D97-AF65-F5344CB8AC3E}">
        <p14:creationId xmlns:p14="http://schemas.microsoft.com/office/powerpoint/2010/main" val="24455692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914575" y="495875"/>
            <a:ext cx="6026700" cy="81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erriweather" panose="00000500000000000000" pitchFamily="2" charset="0"/>
                <a:cs typeface="Times New Roman" panose="02020603050405020304" pitchFamily="18" charset="0"/>
              </a:rPr>
              <a:t>RESOURCES REQUIRED FOR PROJECT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</a:p>
        </p:txBody>
      </p:sp>
      <p:sp>
        <p:nvSpPr>
          <p:cNvPr id="166" name="Google Shape;166;p16"/>
          <p:cNvSpPr txBox="1">
            <a:spLocks noGrp="1"/>
          </p:cNvSpPr>
          <p:nvPr>
            <p:ph type="sldNum" idx="12"/>
          </p:nvPr>
        </p:nvSpPr>
        <p:spPr>
          <a:xfrm>
            <a:off x="8557525" y="0"/>
            <a:ext cx="4341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CEF4E0-8146-4DBC-5970-EC6E1DE5BFD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66307" y="1580707"/>
            <a:ext cx="7233694" cy="146020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Azure Data Bricks.</a:t>
            </a:r>
          </a:p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Azure Data Factory</a:t>
            </a:r>
          </a:p>
          <a:p>
            <a:pPr>
              <a:lnSpc>
                <a:spcPct val="200000"/>
              </a:lnSpc>
            </a:pPr>
            <a:endParaRPr lang="en-IN" sz="1400" dirty="0">
              <a:solidFill>
                <a:schemeClr val="tx1"/>
              </a:solidFill>
              <a:latin typeface="Merriweather" panose="000005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212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914575" y="495875"/>
            <a:ext cx="6026700" cy="81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Merriweather" panose="00000500000000000000" pitchFamily="2" charset="0"/>
                <a:cs typeface="Times New Roman" panose="02020603050405020304" pitchFamily="18" charset="0"/>
              </a:rPr>
              <a:t>TASK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b="1" dirty="0">
                <a:latin typeface="Merriweather" panose="00000500000000000000" pitchFamily="2" charset="0"/>
                <a:cs typeface="Times New Roman" panose="02020603050405020304" pitchFamily="18" charset="0"/>
              </a:rPr>
              <a:t>Create Databricks</a:t>
            </a:r>
            <a:endParaRPr lang="en-US" dirty="0">
              <a:latin typeface="Merriweather" panose="00000500000000000000" pitchFamily="2" charset="0"/>
            </a:endParaRPr>
          </a:p>
        </p:txBody>
      </p:sp>
      <p:sp>
        <p:nvSpPr>
          <p:cNvPr id="166" name="Google Shape;166;p16"/>
          <p:cNvSpPr txBox="1">
            <a:spLocks noGrp="1"/>
          </p:cNvSpPr>
          <p:nvPr>
            <p:ph type="sldNum" idx="12"/>
          </p:nvPr>
        </p:nvSpPr>
        <p:spPr>
          <a:xfrm>
            <a:off x="8557525" y="0"/>
            <a:ext cx="4341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CEF4E0-8146-4DBC-5970-EC6E1DE5BFD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40242" y="1308875"/>
            <a:ext cx="8160576" cy="3537097"/>
          </a:xfrm>
        </p:spPr>
        <p:txBody>
          <a:bodyPr/>
          <a:lstStyle/>
          <a:p>
            <a:pPr marL="88900" indent="0" algn="just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accent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AZURE DATA BRICKS : </a:t>
            </a:r>
            <a:r>
              <a:rPr lang="en-US" sz="1400" dirty="0">
                <a:solidFill>
                  <a:schemeClr val="tx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Azure Data Bricks Azure Databricks is a fast, easy, and collaborative Apache Spark-based big data analytics service designed for data science and data engineering 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tx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Steps to create Azure data bricks:</a:t>
            </a:r>
            <a:endParaRPr lang="en-US" sz="1400" dirty="0">
              <a:solidFill>
                <a:schemeClr val="tx1"/>
              </a:solidFill>
              <a:latin typeface="Merriweather" panose="00000500000000000000" pitchFamily="2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Open azure portal and search for Data bricks and select it. Click on + create.</a:t>
            </a:r>
          </a:p>
          <a:p>
            <a:r>
              <a:rPr lang="en-US" sz="1400" dirty="0">
                <a:solidFill>
                  <a:schemeClr val="tx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enter the details of resource group, workspace name, pricing tier. And click on review + create.</a:t>
            </a:r>
          </a:p>
          <a:p>
            <a:r>
              <a:rPr lang="en-US" sz="1400" dirty="0">
                <a:solidFill>
                  <a:schemeClr val="tx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In review + create check the details, validation is succeeded. And click on create. </a:t>
            </a:r>
          </a:p>
          <a:p>
            <a:r>
              <a:rPr lang="en-US" sz="1400" dirty="0">
                <a:solidFill>
                  <a:schemeClr val="tx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Then deployment is done.</a:t>
            </a:r>
          </a:p>
          <a:p>
            <a:r>
              <a:rPr lang="en-US" sz="1400" dirty="0">
                <a:solidFill>
                  <a:schemeClr val="tx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Go to resource and launch the workspace. </a:t>
            </a:r>
          </a:p>
          <a:p>
            <a:endParaRPr lang="en-IN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7841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1"/>
          <p:cNvSpPr txBox="1">
            <a:spLocks noGrp="1"/>
          </p:cNvSpPr>
          <p:nvPr>
            <p:ph type="sldNum" idx="12"/>
          </p:nvPr>
        </p:nvSpPr>
        <p:spPr>
          <a:xfrm>
            <a:off x="8557525" y="0"/>
            <a:ext cx="4341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782297CF-D85E-BAE3-DF32-EF6666983D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1331663" y="800894"/>
            <a:ext cx="6296376" cy="3541712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24772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914575" y="495875"/>
            <a:ext cx="6026700" cy="81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Merriweather" panose="00000500000000000000" pitchFamily="2" charset="0"/>
                <a:cs typeface="Times New Roman" panose="02020603050405020304" pitchFamily="18" charset="0"/>
              </a:rPr>
              <a:t>TASK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b="1" dirty="0">
                <a:latin typeface="Merriweather" panose="00000500000000000000" pitchFamily="2" charset="0"/>
                <a:cs typeface="Times New Roman" panose="02020603050405020304" pitchFamily="18" charset="0"/>
              </a:rPr>
              <a:t>Create Cluster in Azure Databricks</a:t>
            </a:r>
            <a:endParaRPr lang="en-US" dirty="0">
              <a:latin typeface="Merriweather" panose="00000500000000000000" pitchFamily="2" charset="0"/>
            </a:endParaRPr>
          </a:p>
        </p:txBody>
      </p:sp>
      <p:sp>
        <p:nvSpPr>
          <p:cNvPr id="166" name="Google Shape;166;p16"/>
          <p:cNvSpPr txBox="1">
            <a:spLocks noGrp="1"/>
          </p:cNvSpPr>
          <p:nvPr>
            <p:ph type="sldNum" idx="12"/>
          </p:nvPr>
        </p:nvSpPr>
        <p:spPr>
          <a:xfrm>
            <a:off x="8557525" y="0"/>
            <a:ext cx="4341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CEF4E0-8146-4DBC-5970-EC6E1DE5BFD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722176" y="1626023"/>
            <a:ext cx="2707759" cy="2943630"/>
          </a:xfrm>
        </p:spPr>
        <p:txBody>
          <a:bodyPr/>
          <a:lstStyle/>
          <a:p>
            <a:pPr algn="just"/>
            <a:r>
              <a:rPr lang="en-US" sz="1200" dirty="0">
                <a:solidFill>
                  <a:schemeClr val="tx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For creating cluster, select compute on left side of tab shown and click on create cluster.</a:t>
            </a:r>
          </a:p>
          <a:p>
            <a:pPr algn="just"/>
            <a:r>
              <a:rPr lang="en-US" sz="1200" dirty="0">
                <a:solidFill>
                  <a:schemeClr val="tx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We need to enter the details of cluster name, cluster mode, runtime version, terminate time for new cluster .</a:t>
            </a:r>
          </a:p>
          <a:p>
            <a:pPr algn="just"/>
            <a:r>
              <a:rPr lang="en-US" sz="1200" dirty="0">
                <a:solidFill>
                  <a:schemeClr val="tx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Click on  create.</a:t>
            </a:r>
          </a:p>
          <a:p>
            <a:pPr algn="just"/>
            <a:r>
              <a:rPr lang="en-US" sz="1200" dirty="0">
                <a:solidFill>
                  <a:schemeClr val="tx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And cluster is created.</a:t>
            </a:r>
          </a:p>
          <a:p>
            <a:endParaRPr lang="en-IN" sz="1400" dirty="0">
              <a:solidFill>
                <a:schemeClr val="tx1"/>
              </a:solidFill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C9D524D-7DC9-1633-C969-454B5C9C04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304799" y="1626023"/>
            <a:ext cx="5233120" cy="29436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793622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779721" y="495875"/>
            <a:ext cx="6067646" cy="81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Merriweather" panose="00000500000000000000" pitchFamily="2" charset="0"/>
                <a:cs typeface="Times New Roman" panose="02020603050405020304" pitchFamily="18" charset="0"/>
              </a:rPr>
              <a:t>TASK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3: </a:t>
            </a:r>
            <a:r>
              <a:rPr lang="en-US" sz="1800" b="1" dirty="0">
                <a:latin typeface="Merriweather" panose="00000500000000000000" pitchFamily="2" charset="0"/>
                <a:cs typeface="Times New Roman" panose="02020603050405020304" pitchFamily="18" charset="0"/>
              </a:rPr>
              <a:t>Add notebook in Databricks and Implement the Business Logic</a:t>
            </a:r>
            <a:endParaRPr lang="en-US" sz="1800" dirty="0">
              <a:latin typeface="Merriweather" panose="00000500000000000000" pitchFamily="2" charset="0"/>
            </a:endParaRPr>
          </a:p>
        </p:txBody>
      </p:sp>
      <p:sp>
        <p:nvSpPr>
          <p:cNvPr id="166" name="Google Shape;166;p16"/>
          <p:cNvSpPr txBox="1">
            <a:spLocks noGrp="1"/>
          </p:cNvSpPr>
          <p:nvPr>
            <p:ph type="sldNum" idx="12"/>
          </p:nvPr>
        </p:nvSpPr>
        <p:spPr>
          <a:xfrm>
            <a:off x="8557525" y="0"/>
            <a:ext cx="4341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CEF4E0-8146-4DBC-5970-EC6E1DE5BFD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45804" y="1441102"/>
            <a:ext cx="7719237" cy="673395"/>
          </a:xfrm>
        </p:spPr>
        <p:txBody>
          <a:bodyPr/>
          <a:lstStyle/>
          <a:p>
            <a:r>
              <a:rPr lang="en-US" sz="1200" dirty="0">
                <a:solidFill>
                  <a:schemeClr val="tx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For adding notebook into the </a:t>
            </a:r>
            <a:r>
              <a:rPr lang="en-US" sz="1200" dirty="0" err="1">
                <a:solidFill>
                  <a:schemeClr val="tx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databricks</a:t>
            </a:r>
            <a:r>
              <a:rPr lang="en-US" sz="1200" dirty="0">
                <a:solidFill>
                  <a:schemeClr val="tx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 , we need to select workspace &gt; Create &gt; Notebook.</a:t>
            </a:r>
          </a:p>
          <a:p>
            <a:r>
              <a:rPr lang="en-US" sz="1200" dirty="0">
                <a:solidFill>
                  <a:schemeClr val="tx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create a notebook by entering the name  and click on create.</a:t>
            </a:r>
          </a:p>
          <a:p>
            <a:endParaRPr lang="en-IN" sz="1400" dirty="0">
              <a:solidFill>
                <a:schemeClr val="tx1"/>
              </a:solidFill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427DE9D-D66B-8550-1037-5EE82E549D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2028421" y="2176129"/>
            <a:ext cx="5087158" cy="28615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65189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914575" y="495875"/>
            <a:ext cx="6026700" cy="81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PROJECTS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Google Shape;166;p16"/>
          <p:cNvSpPr txBox="1">
            <a:spLocks noGrp="1"/>
          </p:cNvSpPr>
          <p:nvPr>
            <p:ph type="sldNum" idx="12"/>
          </p:nvPr>
        </p:nvSpPr>
        <p:spPr>
          <a:xfrm>
            <a:off x="8557525" y="0"/>
            <a:ext cx="4341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CEF4E0-8146-4DBC-5970-EC6E1DE5BFD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66307" y="1974285"/>
            <a:ext cx="7233694" cy="1527371"/>
          </a:xfrm>
        </p:spPr>
        <p:txBody>
          <a:bodyPr/>
          <a:lstStyle/>
          <a:p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1: Smart Vehicles</a:t>
            </a:r>
          </a:p>
          <a:p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2: AP Morgan Data Platform</a:t>
            </a:r>
            <a:endParaRPr lang="en-I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1"/>
          <p:cNvSpPr txBox="1">
            <a:spLocks noGrp="1"/>
          </p:cNvSpPr>
          <p:nvPr>
            <p:ph type="sldNum" idx="12"/>
          </p:nvPr>
        </p:nvSpPr>
        <p:spPr>
          <a:xfrm>
            <a:off x="8557525" y="0"/>
            <a:ext cx="4341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C7D1E8-4CA5-1DE1-628F-8077ACA39A83}"/>
              </a:ext>
            </a:extLst>
          </p:cNvPr>
          <p:cNvSpPr txBox="1"/>
          <p:nvPr/>
        </p:nvSpPr>
        <p:spPr>
          <a:xfrm>
            <a:off x="1005663" y="393600"/>
            <a:ext cx="7132674" cy="568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683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7FCA20"/>
              </a:buClr>
              <a:buSzPts val="2200"/>
              <a:buFont typeface="IBM Plex Sans Light"/>
              <a:buChar char="▰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rriweather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After notebook is created we can enter code Or the business logic required and run it as shown below and view the result and run time.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rriweather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45186347-5904-ADE9-646F-6EE51385D5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1673174" y="1325688"/>
            <a:ext cx="5797652" cy="326118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04838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914575" y="495875"/>
            <a:ext cx="6026700" cy="81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Merriweather" panose="00000500000000000000" pitchFamily="2" charset="0"/>
                <a:cs typeface="Times New Roman" panose="02020603050405020304" pitchFamily="18" charset="0"/>
              </a:rPr>
              <a:t>TASK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000" b="1" dirty="0">
                <a:latin typeface="Merriweather" panose="00000500000000000000" pitchFamily="2" charset="0"/>
                <a:cs typeface="Times New Roman" panose="02020603050405020304" pitchFamily="18" charset="0"/>
              </a:rPr>
              <a:t>: Azure Data Factory For AP Morgan</a:t>
            </a:r>
            <a:endParaRPr lang="en-US" dirty="0">
              <a:latin typeface="Merriweather" panose="00000500000000000000" pitchFamily="2" charset="0"/>
            </a:endParaRPr>
          </a:p>
        </p:txBody>
      </p:sp>
      <p:sp>
        <p:nvSpPr>
          <p:cNvPr id="166" name="Google Shape;166;p16"/>
          <p:cNvSpPr txBox="1">
            <a:spLocks noGrp="1"/>
          </p:cNvSpPr>
          <p:nvPr>
            <p:ph type="sldNum" idx="12"/>
          </p:nvPr>
        </p:nvSpPr>
        <p:spPr>
          <a:xfrm>
            <a:off x="8557525" y="0"/>
            <a:ext cx="4341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CEF4E0-8146-4DBC-5970-EC6E1DE5BFD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91896" y="1630325"/>
            <a:ext cx="7951118" cy="2892055"/>
          </a:xfrm>
        </p:spPr>
        <p:txBody>
          <a:bodyPr/>
          <a:lstStyle/>
          <a:p>
            <a:pPr marL="88900" indent="0" algn="just">
              <a:buNone/>
            </a:pPr>
            <a:r>
              <a:rPr lang="en-US" sz="1400" b="1" dirty="0">
                <a:solidFill>
                  <a:schemeClr val="accent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AZURE DATA FACTORY : </a:t>
            </a:r>
            <a:r>
              <a:rPr lang="en-US" sz="1400" dirty="0">
                <a:solidFill>
                  <a:schemeClr val="tx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Azure Data Factory is a Microsoft cloud service offered by the Azure platform that allows data integration from many different sources.</a:t>
            </a:r>
          </a:p>
          <a:p>
            <a:pPr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tx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Steps to create Azure data factory:</a:t>
            </a:r>
            <a:endParaRPr lang="en-US" sz="1400" dirty="0">
              <a:solidFill>
                <a:schemeClr val="tx1"/>
              </a:solidFill>
              <a:latin typeface="Merriweather" panose="00000500000000000000" pitchFamily="2" charset="0"/>
              <a:cs typeface="Times New Roman" panose="02020603050405020304" pitchFamily="18" charset="0"/>
            </a:endParaRPr>
          </a:p>
          <a:p>
            <a:pPr algn="just"/>
            <a:r>
              <a:rPr lang="en-US" sz="1400" dirty="0">
                <a:solidFill>
                  <a:schemeClr val="tx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Open azure portal and search for data factory and then select .</a:t>
            </a:r>
          </a:p>
          <a:p>
            <a:pPr algn="just"/>
            <a:r>
              <a:rPr lang="en-US" sz="1400" dirty="0">
                <a:solidFill>
                  <a:schemeClr val="tx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Click “+create” . Enter the details resource group , Name (Ap Morgan) ,version and then review + create. Click on create.</a:t>
            </a:r>
          </a:p>
          <a:p>
            <a:pPr algn="just"/>
            <a:r>
              <a:rPr lang="en-US" sz="1400" dirty="0">
                <a:solidFill>
                  <a:schemeClr val="tx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Then deployment is done, in overview open azure data factory studio. The data factory is created.</a:t>
            </a:r>
          </a:p>
          <a:p>
            <a:endParaRPr lang="en-IN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369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1"/>
          <p:cNvSpPr txBox="1">
            <a:spLocks noGrp="1"/>
          </p:cNvSpPr>
          <p:nvPr>
            <p:ph type="sldNum" idx="12"/>
          </p:nvPr>
        </p:nvSpPr>
        <p:spPr>
          <a:xfrm>
            <a:off x="8557525" y="0"/>
            <a:ext cx="4341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D2539B7F-CB7F-EA7E-4243-C4AA8696FF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1274956" y="800894"/>
            <a:ext cx="6296376" cy="3541712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546983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7868" y="495875"/>
            <a:ext cx="6026700" cy="81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Merriweather" panose="00000500000000000000" pitchFamily="2" charset="0"/>
                <a:cs typeface="Times New Roman" panose="02020603050405020304" pitchFamily="18" charset="0"/>
              </a:rPr>
              <a:t>TASK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5: </a:t>
            </a:r>
            <a:r>
              <a:rPr lang="en-US" sz="1800" b="1" dirty="0">
                <a:latin typeface="Merriweather" panose="00000500000000000000" pitchFamily="2" charset="0"/>
                <a:cs typeface="Times New Roman" panose="02020603050405020304" pitchFamily="18" charset="0"/>
              </a:rPr>
              <a:t>Create Azure Databricks Linked Service in ADF</a:t>
            </a:r>
            <a:endParaRPr lang="en-US" sz="1800" dirty="0">
              <a:latin typeface="Merriweather" panose="00000500000000000000" pitchFamily="2" charset="0"/>
            </a:endParaRPr>
          </a:p>
        </p:txBody>
      </p:sp>
      <p:sp>
        <p:nvSpPr>
          <p:cNvPr id="166" name="Google Shape;166;p16"/>
          <p:cNvSpPr txBox="1">
            <a:spLocks noGrp="1"/>
          </p:cNvSpPr>
          <p:nvPr>
            <p:ph type="sldNum" idx="12"/>
          </p:nvPr>
        </p:nvSpPr>
        <p:spPr>
          <a:xfrm>
            <a:off x="8557525" y="0"/>
            <a:ext cx="4341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AE9791-4FF4-F6EB-2E72-7AB14393AF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068" t="35252" r="30154" b="52054"/>
          <a:stretch/>
        </p:blipFill>
        <p:spPr>
          <a:xfrm>
            <a:off x="3350889" y="3337619"/>
            <a:ext cx="1172547" cy="657141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7" name="Picture 6" descr="Using Templates in Azure Data Factory">
            <a:extLst>
              <a:ext uri="{FF2B5EF4-FFF2-40B4-BE49-F238E27FC236}">
                <a16:creationId xmlns:a16="http://schemas.microsoft.com/office/drawing/2014/main" id="{5F05C3FE-A2C4-6FC4-71B9-D66CAAEC96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4" t="17690" r="34241" b="35708"/>
          <a:stretch/>
        </p:blipFill>
        <p:spPr bwMode="auto">
          <a:xfrm>
            <a:off x="5717436" y="2366287"/>
            <a:ext cx="1067110" cy="933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Databricks - Wikipedia">
            <a:extLst>
              <a:ext uri="{FF2B5EF4-FFF2-40B4-BE49-F238E27FC236}">
                <a16:creationId xmlns:a16="http://schemas.microsoft.com/office/drawing/2014/main" id="{C0E131C9-CFB7-980B-22DF-7F83F53DAD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6727" r="840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537" r="33594" b="30454"/>
          <a:stretch/>
        </p:blipFill>
        <p:spPr bwMode="auto">
          <a:xfrm>
            <a:off x="1205011" y="2188666"/>
            <a:ext cx="1138764" cy="130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1059A571-5D7B-ADD1-B6E1-C79A56949784}"/>
              </a:ext>
            </a:extLst>
          </p:cNvPr>
          <p:cNvSpPr/>
          <p:nvPr/>
        </p:nvSpPr>
        <p:spPr>
          <a:xfrm>
            <a:off x="2567208" y="2439798"/>
            <a:ext cx="2809802" cy="78670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LINKED SERVICE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CDC0FB-C865-FCBF-1FE0-868D2D2BDCDB}"/>
              </a:ext>
            </a:extLst>
          </p:cNvPr>
          <p:cNvSpPr txBox="1"/>
          <p:nvPr/>
        </p:nvSpPr>
        <p:spPr>
          <a:xfrm>
            <a:off x="938796" y="3442415"/>
            <a:ext cx="1671193" cy="537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AZURE DATA BRICKS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A84BA0-B0B3-E505-8B68-677E40A38247}"/>
              </a:ext>
            </a:extLst>
          </p:cNvPr>
          <p:cNvSpPr txBox="1"/>
          <p:nvPr/>
        </p:nvSpPr>
        <p:spPr>
          <a:xfrm>
            <a:off x="5415395" y="3481503"/>
            <a:ext cx="1671193" cy="537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AZURE DATA FACTORY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E994542-34D2-A5AC-D927-9FCFB4AD1875}"/>
              </a:ext>
            </a:extLst>
          </p:cNvPr>
          <p:cNvSpPr/>
          <p:nvPr/>
        </p:nvSpPr>
        <p:spPr>
          <a:xfrm>
            <a:off x="938795" y="1928037"/>
            <a:ext cx="6147793" cy="24951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5556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1"/>
          <p:cNvSpPr txBox="1">
            <a:spLocks noGrp="1"/>
          </p:cNvSpPr>
          <p:nvPr>
            <p:ph type="sldNum" idx="12"/>
          </p:nvPr>
        </p:nvSpPr>
        <p:spPr>
          <a:xfrm>
            <a:off x="8557525" y="0"/>
            <a:ext cx="4341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B07F63-8A9E-3F99-A884-A193C9E69ED4}"/>
              </a:ext>
            </a:extLst>
          </p:cNvPr>
          <p:cNvSpPr txBox="1"/>
          <p:nvPr/>
        </p:nvSpPr>
        <p:spPr>
          <a:xfrm>
            <a:off x="1181986" y="460288"/>
            <a:ext cx="6508898" cy="568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68300" algn="just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7FCA20"/>
              </a:buClr>
              <a:buSzPts val="2200"/>
              <a:buFont typeface="IBM Plex Sans Light"/>
              <a:buChar char="▰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rriweather" panose="00000500000000000000" pitchFamily="2" charset="0"/>
                <a:cs typeface="Times New Roman" panose="02020603050405020304" pitchFamily="18" charset="0"/>
                <a:sym typeface="IBM Plex Sans Light"/>
              </a:rPr>
              <a:t>In author, click on “+” &gt; pipeline to create a pipeline that will be used to connect Data Bricks notebook with Data Factory.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723A778-8371-1CB7-CBB4-FEBA1B47C2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1181986" y="1278381"/>
            <a:ext cx="6296376" cy="3541712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06308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1"/>
          <p:cNvSpPr txBox="1">
            <a:spLocks noGrp="1"/>
          </p:cNvSpPr>
          <p:nvPr>
            <p:ph type="sldNum" idx="12"/>
          </p:nvPr>
        </p:nvSpPr>
        <p:spPr>
          <a:xfrm>
            <a:off x="8557525" y="0"/>
            <a:ext cx="4341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616EED-66D7-0CB9-C4B1-1F62B510D6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72" b="4865"/>
          <a:stretch/>
        </p:blipFill>
        <p:spPr bwMode="auto">
          <a:xfrm>
            <a:off x="1017996" y="1332613"/>
            <a:ext cx="6826217" cy="3335211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C6B757-BDA9-2902-ABDF-1EACF87C16DA}"/>
              </a:ext>
            </a:extLst>
          </p:cNvPr>
          <p:cNvSpPr txBox="1"/>
          <p:nvPr/>
        </p:nvSpPr>
        <p:spPr>
          <a:xfrm>
            <a:off x="1079177" y="475676"/>
            <a:ext cx="6765036" cy="572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68300" algn="just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7FCA20"/>
              </a:buClr>
              <a:buSzPts val="2200"/>
              <a:buFont typeface="IBM Plex Sans Light"/>
              <a:buChar char="▰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rriweather" panose="00000500000000000000" pitchFamily="2" charset="0"/>
                <a:cs typeface="Times New Roman" panose="02020603050405020304" pitchFamily="18" charset="0"/>
                <a:sym typeface="IBM Plex Sans Light"/>
              </a:rPr>
              <a:t>After creating a pipeline , we have to drag the notebook from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rriweather" panose="00000500000000000000" pitchFamily="2" charset="0"/>
                <a:cs typeface="Times New Roman" panose="02020603050405020304" pitchFamily="18" charset="0"/>
                <a:sym typeface="IBM Plex Sans Light"/>
              </a:rPr>
              <a:t>databricks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rriweather" panose="00000500000000000000" pitchFamily="2" charset="0"/>
                <a:cs typeface="Times New Roman" panose="02020603050405020304" pitchFamily="18" charset="0"/>
                <a:sym typeface="IBM Plex Sans 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413406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1"/>
          <p:cNvSpPr txBox="1">
            <a:spLocks noGrp="1"/>
          </p:cNvSpPr>
          <p:nvPr>
            <p:ph type="sldNum" idx="12"/>
          </p:nvPr>
        </p:nvSpPr>
        <p:spPr>
          <a:xfrm>
            <a:off x="8557525" y="0"/>
            <a:ext cx="4341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68A4B92-D29B-353C-EB75-9156FD053D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1197935" y="1122790"/>
            <a:ext cx="6477918" cy="364383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A3BA51-5FB6-9593-6F03-FAE7975DA154}"/>
              </a:ext>
            </a:extLst>
          </p:cNvPr>
          <p:cNvSpPr txBox="1"/>
          <p:nvPr/>
        </p:nvSpPr>
        <p:spPr>
          <a:xfrm>
            <a:off x="1197935" y="376880"/>
            <a:ext cx="6358270" cy="568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683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7FCA20"/>
              </a:buClr>
              <a:buSzPts val="2200"/>
              <a:buFont typeface="IBM Plex Sans Light"/>
              <a:buChar char="▰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rriweather" panose="00000500000000000000" pitchFamily="2" charset="0"/>
                <a:cs typeface="Times New Roman" panose="02020603050405020304" pitchFamily="18" charset="0"/>
                <a:sym typeface="IBM Plex Sans Light"/>
              </a:rPr>
              <a:t>In data bricks linked service we have to enter the details shown and we need the access token.</a:t>
            </a:r>
          </a:p>
        </p:txBody>
      </p:sp>
    </p:spTree>
    <p:extLst>
      <p:ext uri="{BB962C8B-B14F-4D97-AF65-F5344CB8AC3E}">
        <p14:creationId xmlns:p14="http://schemas.microsoft.com/office/powerpoint/2010/main" val="13114336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1"/>
          <p:cNvSpPr txBox="1">
            <a:spLocks noGrp="1"/>
          </p:cNvSpPr>
          <p:nvPr>
            <p:ph type="sldNum" idx="12"/>
          </p:nvPr>
        </p:nvSpPr>
        <p:spPr>
          <a:xfrm>
            <a:off x="8557525" y="0"/>
            <a:ext cx="4341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0A4657-FCB9-EC8F-3E9E-772D89DD14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8" t="8018" r="12766" b="4381"/>
          <a:stretch/>
        </p:blipFill>
        <p:spPr bwMode="auto">
          <a:xfrm>
            <a:off x="1081391" y="1241721"/>
            <a:ext cx="6396841" cy="3704979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F0C14E-B1B6-ED5E-3A57-AA19EC51E7B9}"/>
              </a:ext>
            </a:extLst>
          </p:cNvPr>
          <p:cNvSpPr txBox="1"/>
          <p:nvPr/>
        </p:nvSpPr>
        <p:spPr>
          <a:xfrm>
            <a:off x="1196162" y="196800"/>
            <a:ext cx="6396841" cy="892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68300" algn="just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7FCA20"/>
              </a:buClr>
              <a:buSzPts val="2200"/>
              <a:buFont typeface="IBM Plex Sans Light"/>
              <a:buChar char="▰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rriweather" panose="00000500000000000000" pitchFamily="2" charset="0"/>
                <a:cs typeface="Times New Roman" panose="02020603050405020304" pitchFamily="18" charset="0"/>
                <a:sym typeface="IBM Plex Sans Light"/>
              </a:rPr>
              <a:t>To get the token details comeback to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rriweather" panose="00000500000000000000" pitchFamily="2" charset="0"/>
                <a:cs typeface="Times New Roman" panose="02020603050405020304" pitchFamily="18" charset="0"/>
                <a:sym typeface="IBM Plex Sans Light"/>
              </a:rPr>
              <a:t>databricks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rriweather" panose="00000500000000000000" pitchFamily="2" charset="0"/>
                <a:cs typeface="Times New Roman" panose="02020603050405020304" pitchFamily="18" charset="0"/>
                <a:sym typeface="IBM Plex Sans Light"/>
              </a:rPr>
              <a:t> and click on settings &gt;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rriweather" panose="00000500000000000000" pitchFamily="2" charset="0"/>
                <a:cs typeface="Times New Roman" panose="02020603050405020304" pitchFamily="18" charset="0"/>
                <a:sym typeface="IBM Plex Sans Light"/>
              </a:rPr>
              <a:t>Usersettings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rriweather" panose="00000500000000000000" pitchFamily="2" charset="0"/>
                <a:cs typeface="Times New Roman" panose="02020603050405020304" pitchFamily="18" charset="0"/>
                <a:sym typeface="IBM Plex Sans Light"/>
              </a:rPr>
              <a:t> &gt; generate new token. </a:t>
            </a:r>
          </a:p>
          <a:p>
            <a:pPr marL="457200" marR="0" lvl="0" indent="-368300" algn="just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7FCA20"/>
              </a:buClr>
              <a:buSzPts val="2200"/>
              <a:buFont typeface="IBM Plex Sans Light"/>
              <a:buChar char="▰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rriweather" panose="00000500000000000000" pitchFamily="2" charset="0"/>
                <a:cs typeface="Times New Roman" panose="02020603050405020304" pitchFamily="18" charset="0"/>
                <a:sym typeface="IBM Plex Sans Light"/>
              </a:rPr>
              <a:t>Enter the details Ap-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rriweather" panose="00000500000000000000" pitchFamily="2" charset="0"/>
                <a:cs typeface="Times New Roman" panose="02020603050405020304" pitchFamily="18" charset="0"/>
                <a:sym typeface="IBM Plex Sans Light"/>
              </a:rPr>
              <a:t>morgan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rriweather" panose="00000500000000000000" pitchFamily="2" charset="0"/>
                <a:cs typeface="Times New Roman" panose="02020603050405020304" pitchFamily="18" charset="0"/>
                <a:sym typeface="IBM Plex Sans Light"/>
              </a:rPr>
              <a:t> and lifetime then generate.</a:t>
            </a:r>
          </a:p>
        </p:txBody>
      </p:sp>
    </p:spTree>
    <p:extLst>
      <p:ext uri="{BB962C8B-B14F-4D97-AF65-F5344CB8AC3E}">
        <p14:creationId xmlns:p14="http://schemas.microsoft.com/office/powerpoint/2010/main" val="5683924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1"/>
          <p:cNvSpPr txBox="1">
            <a:spLocks noGrp="1"/>
          </p:cNvSpPr>
          <p:nvPr>
            <p:ph type="sldNum" idx="12"/>
          </p:nvPr>
        </p:nvSpPr>
        <p:spPr>
          <a:xfrm>
            <a:off x="8557525" y="0"/>
            <a:ext cx="4341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DD16A4DD-A529-57B3-9FBF-09C5713950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1162493" y="1629638"/>
            <a:ext cx="6048740" cy="3402417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4A2877-593D-C3C2-FE1C-0091DF4F6318}"/>
              </a:ext>
            </a:extLst>
          </p:cNvPr>
          <p:cNvSpPr txBox="1"/>
          <p:nvPr/>
        </p:nvSpPr>
        <p:spPr>
          <a:xfrm>
            <a:off x="1121824" y="196800"/>
            <a:ext cx="7435701" cy="1222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683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7FCA20"/>
              </a:buClr>
              <a:buSzPts val="2200"/>
              <a:buFont typeface="IBM Plex Sans Light"/>
              <a:buChar char="▰"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rriweather" panose="00000500000000000000" pitchFamily="2" charset="0"/>
                <a:cs typeface="Times New Roman" panose="02020603050405020304" pitchFamily="18" charset="0"/>
                <a:sym typeface="IBM Plex Sans Light"/>
              </a:rPr>
              <a:t>After the connection is successful , click on create.</a:t>
            </a:r>
          </a:p>
          <a:p>
            <a:pPr marL="457200" marR="0" lvl="0" indent="-3683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7FCA20"/>
              </a:buClr>
              <a:buSzPts val="2200"/>
              <a:buFont typeface="IBM Plex Sans Light"/>
              <a:buChar char="▰"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rriweather" panose="00000500000000000000" pitchFamily="2" charset="0"/>
                <a:cs typeface="Times New Roman" panose="02020603050405020304" pitchFamily="18" charset="0"/>
                <a:sym typeface="IBM Plex Sans Light"/>
              </a:rPr>
              <a:t>It is successfully created then enter the notebook path by browsing.</a:t>
            </a:r>
          </a:p>
          <a:p>
            <a:pPr marL="457200" marR="0" lvl="0" indent="-3683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7FCA20"/>
              </a:buClr>
              <a:buSzPts val="2200"/>
              <a:buFont typeface="IBM Plex Sans Light"/>
              <a:buChar char="▰"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rriweather" panose="00000500000000000000" pitchFamily="2" charset="0"/>
                <a:cs typeface="Times New Roman" panose="02020603050405020304" pitchFamily="18" charset="0"/>
                <a:sym typeface="IBM Plex Sans Light"/>
              </a:rPr>
              <a:t>Now validate the pipeline and then publish it. After publishing trigger the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rriweather" panose="00000500000000000000" pitchFamily="2" charset="0"/>
                <a:cs typeface="Times New Roman" panose="02020603050405020304" pitchFamily="18" charset="0"/>
                <a:sym typeface="IBM Plex Sans Light"/>
              </a:rPr>
              <a:t>pipeline.The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rriweather" panose="00000500000000000000" pitchFamily="2" charset="0"/>
                <a:cs typeface="Times New Roman" panose="02020603050405020304" pitchFamily="18" charset="0"/>
                <a:sym typeface="IBM Plex Sans Light"/>
              </a:rPr>
              <a:t> pipeline is successfully ran.</a:t>
            </a:r>
          </a:p>
        </p:txBody>
      </p:sp>
    </p:spTree>
    <p:extLst>
      <p:ext uri="{BB962C8B-B14F-4D97-AF65-F5344CB8AC3E}">
        <p14:creationId xmlns:p14="http://schemas.microsoft.com/office/powerpoint/2010/main" val="32290992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914575" y="495875"/>
            <a:ext cx="6026700" cy="81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RESULT:</a:t>
            </a:r>
          </a:p>
        </p:txBody>
      </p:sp>
      <p:sp>
        <p:nvSpPr>
          <p:cNvPr id="166" name="Google Shape;166;p16"/>
          <p:cNvSpPr txBox="1">
            <a:spLocks noGrp="1"/>
          </p:cNvSpPr>
          <p:nvPr>
            <p:ph type="sldNum" idx="12"/>
          </p:nvPr>
        </p:nvSpPr>
        <p:spPr>
          <a:xfrm>
            <a:off x="8557525" y="0"/>
            <a:ext cx="4341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CEF4E0-8146-4DBC-5970-EC6E1DE5BFD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9609" y="1281330"/>
            <a:ext cx="8484782" cy="813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We can observe the pipeline runs in monitor .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We conclude it by “Azure data factory is linked with the data bricks . And notebook is triggered and ran successfully”.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7099D5-07D0-D795-8707-2F7FDA1B3C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34" b="5447"/>
          <a:stretch/>
        </p:blipFill>
        <p:spPr bwMode="auto">
          <a:xfrm>
            <a:off x="2013097" y="2094330"/>
            <a:ext cx="5763475" cy="282075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90671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"/>
          <p:cNvSpPr txBox="1">
            <a:spLocks noGrp="1"/>
          </p:cNvSpPr>
          <p:nvPr>
            <p:ph type="ctrTitle"/>
          </p:nvPr>
        </p:nvSpPr>
        <p:spPr>
          <a:xfrm>
            <a:off x="1396408" y="2280600"/>
            <a:ext cx="5777025" cy="582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latin typeface="Merriweather" panose="00000500000000000000" pitchFamily="2" charset="0"/>
                <a:cs typeface="Times New Roman" panose="02020603050405020304" pitchFamily="18" charset="0"/>
              </a:rPr>
              <a:t>PROJECT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1: </a:t>
            </a:r>
            <a:r>
              <a:rPr lang="en-US" sz="3000" b="1" dirty="0">
                <a:latin typeface="Merriweather" panose="00000500000000000000" pitchFamily="2" charset="0"/>
                <a:cs typeface="Times New Roman" panose="02020603050405020304" pitchFamily="18" charset="0"/>
              </a:rPr>
              <a:t>Smart Vehicles</a:t>
            </a:r>
            <a:endParaRPr sz="3000" dirty="0">
              <a:latin typeface="Merriweather" panose="00000500000000000000" pitchFamily="2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1"/>
          <p:cNvSpPr txBox="1">
            <a:spLocks noGrp="1"/>
          </p:cNvSpPr>
          <p:nvPr>
            <p:ph type="sldNum" idx="12"/>
          </p:nvPr>
        </p:nvSpPr>
        <p:spPr>
          <a:xfrm>
            <a:off x="8557525" y="0"/>
            <a:ext cx="4341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2738FA-2042-0BA1-D70E-2404148953BB}"/>
              </a:ext>
            </a:extLst>
          </p:cNvPr>
          <p:cNvSpPr txBox="1"/>
          <p:nvPr/>
        </p:nvSpPr>
        <p:spPr>
          <a:xfrm>
            <a:off x="1915633" y="2063918"/>
            <a:ext cx="531273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istina" panose="03060402040406080204" pitchFamily="66" charset="0"/>
                <a:ea typeface="+mn-ea"/>
                <a:cs typeface="+mn-cs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787068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914575" y="495875"/>
            <a:ext cx="6026700" cy="81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erriweather" panose="00000500000000000000" pitchFamily="2" charset="0"/>
                <a:cs typeface="Times New Roman" panose="02020603050405020304" pitchFamily="18" charset="0"/>
              </a:rPr>
              <a:t>PROJECT OUTLINE</a:t>
            </a:r>
          </a:p>
        </p:txBody>
      </p:sp>
      <p:sp>
        <p:nvSpPr>
          <p:cNvPr id="166" name="Google Shape;166;p16"/>
          <p:cNvSpPr txBox="1">
            <a:spLocks noGrp="1"/>
          </p:cNvSpPr>
          <p:nvPr>
            <p:ph type="sldNum" idx="12"/>
          </p:nvPr>
        </p:nvSpPr>
        <p:spPr>
          <a:xfrm>
            <a:off x="8557525" y="0"/>
            <a:ext cx="4341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CEF4E0-8146-4DBC-5970-EC6E1DE5BFD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59219" y="1431852"/>
            <a:ext cx="7584558" cy="992371"/>
          </a:xfrm>
        </p:spPr>
        <p:txBody>
          <a:bodyPr/>
          <a:lstStyle/>
          <a:p>
            <a:pPr algn="just"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General Motors is one of the leading heavy vehicle manufacture company. To improve their service they are planning to rollout IoT new features based on IoT.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FBBF1F-2198-3875-7C52-2B750D5E96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759" b="94483" l="20645" r="84608">
                        <a14:foregroundMark x1="31336" y1="75000" x2="23871" y2="65517"/>
                        <a14:foregroundMark x1="23871" y1="65517" x2="20829" y2="80172"/>
                        <a14:foregroundMark x1="20829" y1="80172" x2="30323" y2="80517"/>
                        <a14:foregroundMark x1="30323" y1="80517" x2="29862" y2="78621"/>
                        <a14:foregroundMark x1="81106" y1="77241" x2="82488" y2="72759"/>
                        <a14:foregroundMark x1="84424" y1="75517" x2="84608" y2="75862"/>
                        <a14:foregroundMark x1="21106" y1="83103" x2="23041" y2="81207"/>
                        <a14:foregroundMark x1="29585" y1="82241" x2="31613" y2="82586"/>
                      </a14:backgroundRemoval>
                    </a14:imgEffect>
                  </a14:imgLayer>
                </a14:imgProps>
              </a:ext>
            </a:extLst>
          </a:blip>
          <a:srcRect l="15802" t="47704" r="11728" b="1"/>
          <a:stretch/>
        </p:blipFill>
        <p:spPr>
          <a:xfrm>
            <a:off x="275033" y="2952306"/>
            <a:ext cx="3368567" cy="129717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65C1F2-C73F-E39E-C0B5-8779A67C22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1498" b="84802" l="6915" r="92234">
                        <a14:foregroundMark x1="20106" y1="44934" x2="10000" y2="42952"/>
                        <a14:foregroundMark x1="10000" y1="42952" x2="18511" y2="50000"/>
                        <a14:foregroundMark x1="18511" y1="50000" x2="18830" y2="49780"/>
                        <a14:foregroundMark x1="7021" y1="44934" x2="7021" y2="44934"/>
                        <a14:foregroundMark x1="90426" y1="49339" x2="90426" y2="49339"/>
                        <a14:foregroundMark x1="90426" y1="49339" x2="90426" y2="49339"/>
                        <a14:foregroundMark x1="92234" y1="51101" x2="83936" y2="41189"/>
                        <a14:foregroundMark x1="83936" y1="41189" x2="91702" y2="50220"/>
                        <a14:foregroundMark x1="91702" y1="50220" x2="92128" y2="50220"/>
                        <a14:foregroundMark x1="57553" y1="49780" x2="48617" y2="42731"/>
                        <a14:foregroundMark x1="48617" y1="42731" x2="57128" y2="49559"/>
                        <a14:foregroundMark x1="57128" y1="49559" x2="57447" y2="49559"/>
                        <a14:foregroundMark x1="91702" y1="79736" x2="81915" y2="74229"/>
                        <a14:foregroundMark x1="81915" y1="74229" x2="91702" y2="82379"/>
                        <a14:foregroundMark x1="91702" y1="82379" x2="92234" y2="82379"/>
                      </a14:backgroundRemoval>
                    </a14:imgEffect>
                  </a14:imgLayer>
                </a14:imgProps>
              </a:ext>
            </a:extLst>
          </a:blip>
          <a:srcRect l="5251" t="24871" r="2939" b="8532"/>
          <a:stretch/>
        </p:blipFill>
        <p:spPr>
          <a:xfrm>
            <a:off x="4075932" y="2597447"/>
            <a:ext cx="4481593" cy="1729547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02AC619A-17BE-DC59-53B5-F1E567116CE6}"/>
              </a:ext>
            </a:extLst>
          </p:cNvPr>
          <p:cNvSpPr/>
          <p:nvPr/>
        </p:nvSpPr>
        <p:spPr>
          <a:xfrm>
            <a:off x="1290083" y="3395330"/>
            <a:ext cx="1084521" cy="4111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1"/>
                </a:solidFill>
              </a:rPr>
              <a:t>Sends Data in real time</a:t>
            </a:r>
            <a:endParaRPr lang="en-IN" sz="700" dirty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BFAEB33-B0E9-E373-1EA7-8A77F1D486D3}"/>
              </a:ext>
            </a:extLst>
          </p:cNvPr>
          <p:cNvCxnSpPr/>
          <p:nvPr/>
        </p:nvCxnSpPr>
        <p:spPr>
          <a:xfrm>
            <a:off x="4940596" y="3161413"/>
            <a:ext cx="8435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FCD01C-B7EB-4CFD-CF7F-92D02F5B03EC}"/>
              </a:ext>
            </a:extLst>
          </p:cNvPr>
          <p:cNvCxnSpPr>
            <a:cxnSpLocks/>
          </p:cNvCxnSpPr>
          <p:nvPr/>
        </p:nvCxnSpPr>
        <p:spPr>
          <a:xfrm flipV="1">
            <a:off x="6787117" y="3161413"/>
            <a:ext cx="655674" cy="3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ECDBABC-2B5B-2386-FA86-96D0BC013AA1}"/>
              </a:ext>
            </a:extLst>
          </p:cNvPr>
          <p:cNvCxnSpPr/>
          <p:nvPr/>
        </p:nvCxnSpPr>
        <p:spPr>
          <a:xfrm>
            <a:off x="7931889" y="3395330"/>
            <a:ext cx="0" cy="340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D83A609-A0A6-6C08-4330-856480AEB5F7}"/>
              </a:ext>
            </a:extLst>
          </p:cNvPr>
          <p:cNvSpPr txBox="1"/>
          <p:nvPr/>
        </p:nvSpPr>
        <p:spPr>
          <a:xfrm>
            <a:off x="402177" y="3941703"/>
            <a:ext cx="5901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vehicle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63F269-1A47-E647-3494-B49560764586}"/>
              </a:ext>
            </a:extLst>
          </p:cNvPr>
          <p:cNvSpPr txBox="1"/>
          <p:nvPr/>
        </p:nvSpPr>
        <p:spPr>
          <a:xfrm>
            <a:off x="2527907" y="3935183"/>
            <a:ext cx="887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Azure Cloud</a:t>
            </a:r>
            <a:endParaRPr lang="en-IN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035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914575" y="495875"/>
            <a:ext cx="6026700" cy="81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erriweather" panose="00000500000000000000" pitchFamily="2" charset="0"/>
                <a:cs typeface="Times New Roman" panose="02020603050405020304" pitchFamily="18" charset="0"/>
              </a:rPr>
              <a:t>PROCESS</a:t>
            </a:r>
          </a:p>
        </p:txBody>
      </p:sp>
      <p:sp>
        <p:nvSpPr>
          <p:cNvPr id="166" name="Google Shape;166;p16"/>
          <p:cNvSpPr txBox="1">
            <a:spLocks noGrp="1"/>
          </p:cNvSpPr>
          <p:nvPr>
            <p:ph type="sldNum" idx="12"/>
          </p:nvPr>
        </p:nvSpPr>
        <p:spPr>
          <a:xfrm>
            <a:off x="8557525" y="0"/>
            <a:ext cx="4341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CEF4E0-8146-4DBC-5970-EC6E1DE5BFD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66307" y="1580707"/>
            <a:ext cx="7233694" cy="335067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IN" sz="1400" dirty="0">
                <a:solidFill>
                  <a:schemeClr val="tx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Create Azure Data Factory Account For Data pipelines</a:t>
            </a:r>
          </a:p>
          <a:p>
            <a:pPr>
              <a:lnSpc>
                <a:spcPct val="200000"/>
              </a:lnSpc>
            </a:pPr>
            <a:r>
              <a:rPr lang="en-IN" sz="1400" dirty="0">
                <a:solidFill>
                  <a:schemeClr val="tx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Create ADF Pipeline End to end pipeline with triggers enabled</a:t>
            </a:r>
          </a:p>
          <a:p>
            <a:pPr>
              <a:lnSpc>
                <a:spcPct val="200000"/>
              </a:lnSpc>
            </a:pPr>
            <a:r>
              <a:rPr lang="en-IN" sz="1400" dirty="0">
                <a:solidFill>
                  <a:schemeClr val="tx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Create Azure blob trigger logic</a:t>
            </a:r>
          </a:p>
          <a:p>
            <a:pPr>
              <a:lnSpc>
                <a:spcPct val="200000"/>
              </a:lnSpc>
            </a:pPr>
            <a:r>
              <a:rPr lang="en-IN" sz="1400" dirty="0">
                <a:solidFill>
                  <a:schemeClr val="tx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Create Azure SQL Server and Database</a:t>
            </a:r>
          </a:p>
          <a:p>
            <a:pPr>
              <a:lnSpc>
                <a:spcPct val="200000"/>
              </a:lnSpc>
            </a:pPr>
            <a:r>
              <a:rPr lang="en-IN" sz="1400" dirty="0">
                <a:solidFill>
                  <a:schemeClr val="tx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Add another pipelines for moving data from Staging to SQL DB</a:t>
            </a:r>
          </a:p>
        </p:txBody>
      </p:sp>
    </p:spTree>
    <p:extLst>
      <p:ext uri="{BB962C8B-B14F-4D97-AF65-F5344CB8AC3E}">
        <p14:creationId xmlns:p14="http://schemas.microsoft.com/office/powerpoint/2010/main" val="4076934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914575" y="495875"/>
            <a:ext cx="6026700" cy="81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erriweather" panose="00000500000000000000" pitchFamily="2" charset="0"/>
                <a:cs typeface="Times New Roman" panose="02020603050405020304" pitchFamily="18" charset="0"/>
              </a:rPr>
              <a:t>RESOURCES REQUIRED FOR PROJECT</a:t>
            </a:r>
          </a:p>
        </p:txBody>
      </p:sp>
      <p:sp>
        <p:nvSpPr>
          <p:cNvPr id="166" name="Google Shape;166;p16"/>
          <p:cNvSpPr txBox="1">
            <a:spLocks noGrp="1"/>
          </p:cNvSpPr>
          <p:nvPr>
            <p:ph type="sldNum" idx="12"/>
          </p:nvPr>
        </p:nvSpPr>
        <p:spPr>
          <a:xfrm>
            <a:off x="8557525" y="0"/>
            <a:ext cx="4341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CEF4E0-8146-4DBC-5970-EC6E1DE5BFD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66307" y="1580707"/>
            <a:ext cx="7233694" cy="335067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Azure Data Factory</a:t>
            </a:r>
          </a:p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Azure Storage Account.</a:t>
            </a:r>
          </a:p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Azure SQL Database.</a:t>
            </a:r>
            <a:endParaRPr lang="en-IN" sz="1400" dirty="0">
              <a:solidFill>
                <a:schemeClr val="tx1"/>
              </a:solidFill>
              <a:latin typeface="Merriweather" panose="000005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748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914575" y="495875"/>
            <a:ext cx="5627992" cy="81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Merriweather" panose="00000500000000000000" pitchFamily="2" charset="0"/>
                <a:cs typeface="Times New Roman" panose="02020603050405020304" pitchFamily="18" charset="0"/>
              </a:rPr>
              <a:t>TASK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b="1" dirty="0">
                <a:latin typeface="Merriweather" panose="00000500000000000000" pitchFamily="2" charset="0"/>
                <a:cs typeface="Times New Roman" panose="02020603050405020304" pitchFamily="18" charset="0"/>
              </a:rPr>
              <a:t>Create Azure Data Factory Account For Data pipelines</a:t>
            </a:r>
            <a:endParaRPr lang="en-US" dirty="0">
              <a:latin typeface="Merriweather" panose="000005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6" name="Google Shape;166;p16"/>
          <p:cNvSpPr txBox="1">
            <a:spLocks noGrp="1"/>
          </p:cNvSpPr>
          <p:nvPr>
            <p:ph type="sldNum" idx="12"/>
          </p:nvPr>
        </p:nvSpPr>
        <p:spPr>
          <a:xfrm>
            <a:off x="8557525" y="0"/>
            <a:ext cx="4341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CEF4E0-8146-4DBC-5970-EC6E1DE5BFD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16689" y="1594885"/>
            <a:ext cx="7233694" cy="3350678"/>
          </a:xfrm>
        </p:spPr>
        <p:txBody>
          <a:bodyPr/>
          <a:lstStyle/>
          <a:p>
            <a:pPr marL="88900" indent="0" algn="just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accent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AZURE DATA FACTORY : </a:t>
            </a:r>
            <a:r>
              <a:rPr lang="en-US" sz="1400" dirty="0">
                <a:solidFill>
                  <a:schemeClr val="tx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Azure Data Factory is a Microsoft cloud service offered by the Azure platform that allows data integration from many different sources.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tx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Steps to create Azure data factory:</a:t>
            </a: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Open azure portal and search for data factory and then select .</a:t>
            </a: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Click “+create” . Enter the details resource group , Name ,version and then review + create. Click on create.</a:t>
            </a: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Then deployment is done, in overview open azure data factory studio. The data factory is created.</a:t>
            </a:r>
          </a:p>
          <a:p>
            <a:endParaRPr lang="en-IN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444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1"/>
          <p:cNvSpPr txBox="1">
            <a:spLocks noGrp="1"/>
          </p:cNvSpPr>
          <p:nvPr>
            <p:ph type="sldNum" idx="12"/>
          </p:nvPr>
        </p:nvSpPr>
        <p:spPr>
          <a:xfrm>
            <a:off x="8557525" y="0"/>
            <a:ext cx="4341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F96E5C17-DE86-FEB6-5F3E-D58D7440AF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07" b="5232"/>
          <a:stretch/>
        </p:blipFill>
        <p:spPr bwMode="auto">
          <a:xfrm>
            <a:off x="1253692" y="1162492"/>
            <a:ext cx="6296376" cy="3076355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urrey template">
  <a:themeElements>
    <a:clrScheme name="Custom 347">
      <a:dk1>
        <a:srgbClr val="061E3A"/>
      </a:dk1>
      <a:lt1>
        <a:srgbClr val="FFFFFF"/>
      </a:lt1>
      <a:dk2>
        <a:srgbClr val="757C83"/>
      </a:dk2>
      <a:lt2>
        <a:srgbClr val="EBF0F3"/>
      </a:lt2>
      <a:accent1>
        <a:srgbClr val="7FCA20"/>
      </a:accent1>
      <a:accent2>
        <a:srgbClr val="02C1D3"/>
      </a:accent2>
      <a:accent3>
        <a:srgbClr val="66BDE8"/>
      </a:accent3>
      <a:accent4>
        <a:srgbClr val="1985D2"/>
      </a:accent4>
      <a:accent5>
        <a:srgbClr val="184880"/>
      </a:accent5>
      <a:accent6>
        <a:srgbClr val="061E3A"/>
      </a:accent6>
      <a:hlink>
        <a:srgbClr val="1985D2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</TotalTime>
  <Words>1532</Words>
  <Application>Microsoft Office PowerPoint</Application>
  <PresentationFormat>On-screen Show (16:9)</PresentationFormat>
  <Paragraphs>171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IBM Plex Sans</vt:lpstr>
      <vt:lpstr>Merriweather</vt:lpstr>
      <vt:lpstr>Pristina</vt:lpstr>
      <vt:lpstr>Times New Roman</vt:lpstr>
      <vt:lpstr>Arial</vt:lpstr>
      <vt:lpstr>Wingdings</vt:lpstr>
      <vt:lpstr>IBM Plex Sans Light</vt:lpstr>
      <vt:lpstr>Surrey template</vt:lpstr>
      <vt:lpstr>DXC  REALTIME PROJECTS</vt:lpstr>
      <vt:lpstr>CONTENTS</vt:lpstr>
      <vt:lpstr>PROJECTS</vt:lpstr>
      <vt:lpstr>PROJECT 1: Smart Vehicles</vt:lpstr>
      <vt:lpstr>PROJECT OUTLINE</vt:lpstr>
      <vt:lpstr>PROCESS</vt:lpstr>
      <vt:lpstr>RESOURCES REQUIRED FOR PROJECT</vt:lpstr>
      <vt:lpstr>TASK 1: Create Azure Data Factory Account For Data pipelines</vt:lpstr>
      <vt:lpstr>PowerPoint Presentation</vt:lpstr>
      <vt:lpstr>PowerPoint Presentation</vt:lpstr>
      <vt:lpstr>PowerPoint Presentation</vt:lpstr>
      <vt:lpstr>TASK 2: Create ADF Pipeline End to end pipeline with triggers enabled</vt:lpstr>
      <vt:lpstr>PowerPoint Presentation</vt:lpstr>
      <vt:lpstr>PowerPoint Presentation</vt:lpstr>
      <vt:lpstr>TASK 3: Create Azure blob trigger logic</vt:lpstr>
      <vt:lpstr>TASK 4: Create Azure SQL Server and Database</vt:lpstr>
      <vt:lpstr>PowerPoint Presentation</vt:lpstr>
      <vt:lpstr>TASK 5: Add another pipelines for moving data from Staging to SQL DB</vt:lpstr>
      <vt:lpstr>PowerPoint Presentation</vt:lpstr>
      <vt:lpstr>PowerPoint Presentation</vt:lpstr>
      <vt:lpstr>RESULT:</vt:lpstr>
      <vt:lpstr>PROJECT 2: AP Morgan Data Platform</vt:lpstr>
      <vt:lpstr>PROJECT OUTLINE</vt:lpstr>
      <vt:lpstr>PROCESS</vt:lpstr>
      <vt:lpstr>RESOURCES REQUIRED FOR PROJECT 2</vt:lpstr>
      <vt:lpstr>TASK 1: Create Databricks</vt:lpstr>
      <vt:lpstr>PowerPoint Presentation</vt:lpstr>
      <vt:lpstr>TASK 2: Create Cluster in Azure Databricks</vt:lpstr>
      <vt:lpstr>TASK 3: Add notebook in Databricks and Implement the Business Logic</vt:lpstr>
      <vt:lpstr>PowerPoint Presentation</vt:lpstr>
      <vt:lpstr>TASK 4: Azure Data Factory For AP Morgan</vt:lpstr>
      <vt:lpstr>PowerPoint Presentation</vt:lpstr>
      <vt:lpstr>TASK 5: Create Azure Databricks Linked Service in ADF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DXC  REALTIME PROJECTS</dc:title>
  <dc:creator>Vinay Bharatha</dc:creator>
  <cp:lastModifiedBy>Vinay Bharatha</cp:lastModifiedBy>
  <cp:revision>4</cp:revision>
  <dcterms:modified xsi:type="dcterms:W3CDTF">2022-06-28T12:16:03Z</dcterms:modified>
</cp:coreProperties>
</file>